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61" r:id="rId5"/>
    <p:sldId id="284" r:id="rId6"/>
    <p:sldId id="282" r:id="rId7"/>
    <p:sldId id="260" r:id="rId8"/>
    <p:sldId id="257" r:id="rId9"/>
    <p:sldId id="291" r:id="rId10"/>
    <p:sldId id="259" r:id="rId11"/>
    <p:sldId id="278" r:id="rId12"/>
    <p:sldId id="279" r:id="rId13"/>
    <p:sldId id="265" r:id="rId14"/>
    <p:sldId id="281" r:id="rId15"/>
    <p:sldId id="280" r:id="rId16"/>
    <p:sldId id="266" r:id="rId17"/>
    <p:sldId id="267" r:id="rId18"/>
    <p:sldId id="268" r:id="rId19"/>
    <p:sldId id="263" r:id="rId20"/>
    <p:sldId id="264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89" r:id="rId29"/>
    <p:sldId id="290" r:id="rId30"/>
    <p:sldId id="276" r:id="rId31"/>
    <p:sldId id="283" r:id="rId32"/>
    <p:sldId id="285" r:id="rId33"/>
    <p:sldId id="286" r:id="rId34"/>
    <p:sldId id="288" r:id="rId35"/>
    <p:sldId id="292" r:id="rId36"/>
  </p:sldIdLst>
  <p:sldSz cx="12192000" cy="6858000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6B"/>
    <a:srgbClr val="427AA1"/>
    <a:srgbClr val="90E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07" autoAdjust="0"/>
    <p:restoredTop sz="94728"/>
  </p:normalViewPr>
  <p:slideViewPr>
    <p:cSldViewPr snapToGrid="0">
      <p:cViewPr>
        <p:scale>
          <a:sx n="100" d="100"/>
          <a:sy n="100" d="100"/>
        </p:scale>
        <p:origin x="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2034FE-BFC4-95CE-948E-44F0106652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B99CFA-4526-BA15-3BC0-D3A2DF644CF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D4D78DA-8EBC-C34C-B649-56ACA8B3AC6D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685367D-8841-1675-6744-3F6D86E4A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8A26BB-AE06-5247-BDA0-AA29DFE3F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DC70E-A882-E39A-B530-241283424B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1B63B-BCA0-6E6D-AA03-0E8E5A047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E4443FD-43BE-EE44-8350-45CB3599CE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A23C-6395-1C00-E337-61F49301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D463B-513C-90EC-F2CD-FA5EF6B80F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69ADC-408E-7243-DC08-57C944E35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AU" altLang="en-US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How could this be personalised and scaled?</a:t>
            </a:r>
            <a:endParaRPr lang="en-US" altLang="en-US" sz="1400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B1E3F-411E-8FC7-F9FB-EC8B2D2A7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4443FD-43BE-EE44-8350-45CB3599CEB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29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06FD-6D45-4CFA-0BA7-70DE539D0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65F0C8AA-8BFA-F89B-3D45-9E26FF7D82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6003A19A-4A8A-4AC7-A537-64F633FA2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03286778-D9AB-D2D4-63F7-D867BFCE7A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806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225E-4DA2-F5B4-B451-4CD8B9184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9574A925-73AB-26F5-5A37-B561FA38C0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76F9C315-A7CE-59B6-9E24-FC0B36C180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4FFF2653-4700-6DAE-131A-D5874B89F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90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39A74-5EB7-7B48-92E5-0210BE1F1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E0CB00A8-7F5B-6E5D-C73A-C8121C3296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0308EDAF-2031-1946-3745-EF5D8B409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337D6F67-08A3-0EDE-68D2-72BCDDE345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162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60699-DC7A-E9FE-C805-9D2566D7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9F2F8041-2D79-C6D6-FF73-66AE9F8823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61FFCD1A-AF4D-9339-AB8A-1B9C886D65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F18A2858-99B7-B0CE-664F-0ACCA6196D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3491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E61B1-F310-6626-3572-F874B0E44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CCA29048-D097-A152-5CAB-90DE85A429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56013993-B0D0-4183-CCAF-ACE776BEA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8AE49381-5672-63B7-5B39-EFAEDBDA48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628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C2FA1-1A05-DF37-CAD5-0F5868F2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8386FCA0-7B88-E0E7-F050-E3DD1FE19A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F95721B9-871D-8125-02F3-21CAE445C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80989307-E915-AEC2-58A4-80974D79F7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4122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708A-D0AD-2A2D-476D-E70F661F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CE119BF3-0918-E3A7-91E8-D9115DD082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FED6FB94-D5E7-697F-5CA5-CBE80F09A7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0712921D-E7AE-A879-EC48-3C12F51CF4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417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99718-952F-7936-5F1A-88C73666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45155EFE-FE61-CA79-1C94-16F5515B46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BED00F8B-9CEC-CE31-87E0-C8B77455F3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6CAB84C2-2487-41E6-269E-3D44B7CCBE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4470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CDA42-8D25-D0A9-9AD6-61F739CE4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2DCCC772-F09F-D48C-B3D4-9002E1F1F3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02A98385-341A-AFB4-80D3-25D9CFCB49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787EA7A2-432D-A60A-C204-F1B1A568C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084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96E3A-6CDE-BBCA-11B7-3E30C53C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9FA9E86D-36F1-EDF7-C335-7F4F674286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28A134F4-BBD5-308A-3306-437651173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519B4C41-2BD7-A9A5-D377-A72011B5C8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798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AU" altLang="en-US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How could this be personalised and scaled?</a:t>
            </a:r>
            <a:endParaRPr lang="en-US" altLang="en-US" sz="1400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4443FD-43BE-EE44-8350-45CB3599CEB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57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79A97-AAF6-7383-B6EB-4441D2022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AAF40A64-A4E3-8F68-8AE5-97A735BE0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F7A938B4-ED38-96BA-2A8C-FCA0DC7DF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A73F1A44-A618-8740-1E43-079B506673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072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D02A5-AD62-EBA8-15C0-2315E6F5C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EBC272DE-1D57-5DBB-3299-ECF0B9FD2C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40D69ABB-91EF-3427-DB86-4A981F0907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64AFBA41-A6BE-11F8-61B2-AD16A16552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858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37AB1-D639-5C6A-9F01-74ED517A0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63ED75C7-4984-8FA3-89AD-39385038A7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F45F6205-8B29-B0A0-BE65-DDBA78619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380BDA80-A8A9-A9E4-E8C3-2261D2ED76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5287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7B3A9-6F50-203F-645D-F17EBE34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74CACD0A-C9E5-5585-036F-5573D44E1A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E7CE525F-81B7-DE89-FB31-56400E7FB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5A3B969A-5751-66BD-91E9-CB37B70BA4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424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B00E5-1526-A2C0-EEE7-CA41869A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FA4076B9-59AF-2A79-65C4-EB65A9A6F7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C25869DA-9253-EAFF-BEEE-8FF504C9A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6CB1A7A0-571B-3E9F-3CAA-FFFD1D061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283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3FF5A-E3B4-6D8B-DE8A-4F5BE25D6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2A0665D6-2342-D05F-2A23-05C4F292A4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AFDF2F19-3917-FED2-E88D-F12FE7F19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2C9E3C79-72DF-5934-DB24-DCB404AFAD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8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1AD70-ADA3-E8CE-A3E6-5352153BF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58478D81-6C6A-0F0E-1D27-30D3B39FF2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F31BC8CF-3591-67AB-42EF-486AB2054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1D875735-29FC-ABC4-9478-93DC39AA7D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9832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25130-879F-5F7B-7A4B-3A5DEC415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66EC222E-74F7-1087-E0D9-0781DAAB6B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300779D8-0DE4-E064-CFC4-42A18EA93B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CFA117CD-3DBD-A16B-E610-1E0BC898C4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52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E8B8B-6073-55C9-D3DC-76EE3F95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E18B8-DBDA-7F6F-56E5-8B2E7EB9C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0FAED-FC4A-BD29-89C7-EFC7A037A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AU" altLang="en-US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How could this be personalised and scaled?</a:t>
            </a:r>
            <a:endParaRPr lang="en-US" altLang="en-US" sz="1400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A4EA0-F99B-5D7A-1767-15FBA6113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4443FD-43BE-EE44-8350-45CB3599CEB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0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is always on using mould spore, PM, pollen to correlate with illness and hospital presentations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4443FD-43BE-EE44-8350-45CB3599CEB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0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9BD4B7C6-92B0-40DB-73AE-A9FA443D13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6AC88505-69B6-D13D-B28C-7EC6F02CC2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FA4E2117-12A6-8BDE-E387-F4B872A12D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8D408B-B21C-9B47-AF6A-B04FE3431401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2A4C0-52B6-B087-EBBC-012AD935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EFE9F8EA-FAA6-DB97-5042-CA0C010045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A6CCC379-1DEA-D2D9-5D26-3409094E36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0F671A65-B2D9-E299-DB59-110D131A4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8D408B-B21C-9B47-AF6A-B04FE3431401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507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E46E7167-8905-9C32-C55E-CFD0CC5352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C0630A34-9BFB-21E1-803A-F3FCC4CD9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ECC93B80-F54B-5D56-4C0A-4FC24AC30A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4A649-DC0F-A267-7E76-EB057AC4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8EB15F2D-6147-4774-6D9E-3CCF65A8C0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E1D0285A-AD21-7D50-400B-797B3C970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F58E57AE-EAA4-F92E-F852-DAC6034D1B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932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B239-FCFF-19F2-87E4-41539F8F2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352117AA-EE67-329D-9B87-8C847D273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4188BBB2-580D-DCD9-3260-61866F6E9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21D14C0E-A4F2-5278-2498-3096B822A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56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EA4CA-F9C4-AB9E-4336-9851DE436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F1E00E9E-EE7F-A895-A78E-43486AB95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4DB9A861-C07D-79BB-66A3-645B004A2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26418989-40EB-D1AC-69C4-DED7467A5F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3A75B-45CA-074B-BE59-BD774D14DF9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00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72243-C646-1500-AE69-9C53B407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27431-FCF0-AA42-8A24-3E65D2E6CB7A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B75C-960C-DE3D-B863-AC84D2FE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64CA0-D8FB-15B3-8BF2-EC247C2F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1A7A4-4CF0-604B-BF8E-DE87E1A8C1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66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EA170-264F-D4A9-3282-903ED875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861EB-F0F7-A34E-B95E-2CE1F8AFCE51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631E5-8ABD-2837-6D2D-4EBC937C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10D4-7D6B-D4D4-8672-1DA4EFD9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0529E-C56A-D846-90D5-6FEF0E1047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25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82E3-C1C1-26E8-81A1-FFADCF8F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D85E9-091D-6E4A-9ADE-8C4DCFC0B19D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D7D9B-04C6-D425-46A7-CAE6C3FB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4C3B7-0399-CF30-15EA-220B4C71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3DB29-2235-2640-8CB2-94A5266F38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6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9BA14-D906-76F1-4B42-12A8C2D3D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F5015-BA5E-E340-875F-88EE31920C7F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B7A9D-9F60-97F7-47EA-4AC66036F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C005B-8E2B-6FD0-6460-9C8BF109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1D49E-D54B-3645-ABAB-D5D57F21C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1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D1A6-C8B9-D7E5-6AFF-1C2B6FB8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9D6FE-A41B-6648-9985-4F4C1E1B2F48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EA3F-5942-8281-C56B-585D86B7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D304-DE8C-3944-1C77-649D48CB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5D56D-F30B-DB49-B925-2BED70FD7D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40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1B6C3B4-271E-B3D9-B6FD-2E1358A0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9544D-73DA-D04C-9282-8DE85E4D2043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CC6E67A-067B-17A3-DCFE-0C5CE595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677FB3-00DF-E5E9-B726-0F4FD97B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4E591-03E6-EE46-9F47-AC603810E1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2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EC9A975-5A16-0D93-797E-8BCB52CA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2B49A-7019-0E4B-B9C7-B1A9D7DDCDDE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447FDBC-DCAC-C961-B062-9D44B5F2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E4DC5ED-0DEE-6EAC-68E4-FEE77B718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DC9CA-FD0B-5840-9DC2-30BE0AEE1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34B731-439A-C7B2-6769-02AB4CF1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D678A-7B67-E54E-8A8F-C67FDDFE5448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2E3C8FD-B00F-8D64-92B6-75829102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3102E9-0859-AFE0-C7DC-7D3DBB0A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A9F99-969B-E449-B1AD-541E51D73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3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8907CDF-2665-1488-D0DD-0376E87C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4A7C2-853D-034B-B924-601BBD473AEA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403B37A-90A7-2DA9-8E27-6B8931A6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E281761-1488-09C8-82E3-9A50046E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8268C-7454-B444-B71B-525EDDF59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BF34AA-3F59-9D31-8BE4-271C16FF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E2E09-D90B-3745-BC01-0F0EEE3B1DD8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BB5D2D-4E80-023C-C029-1383A93C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37A420-377E-E1AE-160A-94697EC4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988C5-34F9-E442-B734-37AE1BB564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4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19DF08-FD3A-0A70-DB67-7A55B265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25755-B609-494D-85CF-CC3B1D5BDAFC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2246599-8060-215D-87B4-2060B4D3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0DF28C-F935-01AE-EE8D-9EC72A73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660CF-CC22-994E-BDA0-180F7019E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27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BE45DCD-9312-00AD-E7F7-D47BDA3FF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125E367-B174-CD8C-3306-B567DBE13F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7D676-1B2C-BEA7-C95C-1A8F58055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3FB226D-037C-2546-8CD3-5C92A2C83D95}" type="datetimeFigureOut">
              <a:rPr lang="en-US"/>
              <a:pPr>
                <a:defRPr/>
              </a:pPr>
              <a:t>10/12/25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8E1CB-6BC7-AE2A-4518-CDD9F83D6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1FDBC-46BD-AD0A-7B82-449901D15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5BAF74B-2F3C-1E48-9ABB-F6CB401358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Relationship Id="rId9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18.jpg"/><Relationship Id="rId4" Type="http://schemas.openxmlformats.org/officeDocument/2006/relationships/image" Target="../media/image4.jpeg"/><Relationship Id="rId9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21.png"/><Relationship Id="rId4" Type="http://schemas.openxmlformats.org/officeDocument/2006/relationships/image" Target="../media/image4.jpeg"/><Relationship Id="rId9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23.png"/><Relationship Id="rId4" Type="http://schemas.openxmlformats.org/officeDocument/2006/relationships/image" Target="../media/image4.jpe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26.jpg"/><Relationship Id="rId5" Type="http://schemas.openxmlformats.org/officeDocument/2006/relationships/image" Target="../media/image2.jpeg"/><Relationship Id="rId10" Type="http://schemas.openxmlformats.org/officeDocument/2006/relationships/image" Target="../media/image25.jpg"/><Relationship Id="rId4" Type="http://schemas.openxmlformats.org/officeDocument/2006/relationships/image" Target="../media/image4.jpeg"/><Relationship Id="rId9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29.png"/><Relationship Id="rId4" Type="http://schemas.openxmlformats.org/officeDocument/2006/relationships/image" Target="../media/image4.jpe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4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11.jpg"/><Relationship Id="rId4" Type="http://schemas.openxmlformats.org/officeDocument/2006/relationships/image" Target="../media/image7.jpe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4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Relationship Id="rId9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4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10" Type="http://schemas.openxmlformats.org/officeDocument/2006/relationships/image" Target="../media/image15.png"/><Relationship Id="rId4" Type="http://schemas.openxmlformats.org/officeDocument/2006/relationships/image" Target="../media/image4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7FF8-6392-0744-226A-5FC8651E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7F1CE4-29B2-EC04-DD1E-6BDCCEDF8D4A}"/>
              </a:ext>
            </a:extLst>
          </p:cNvPr>
          <p:cNvSpPr/>
          <p:nvPr/>
        </p:nvSpPr>
        <p:spPr>
          <a:xfrm>
            <a:off x="0" y="0"/>
            <a:ext cx="12192000" cy="2182813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098" name="Picture 4" descr="A blue background with yellow text and a blue wave&#10;&#10;AI-generated content may be incorrect.">
            <a:extLst>
              <a:ext uri="{FF2B5EF4-FFF2-40B4-BE49-F238E27FC236}">
                <a16:creationId xmlns:a16="http://schemas.microsoft.com/office/drawing/2014/main" id="{2A3F4AC3-4A1A-CC52-1550-B8458D4E7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63" y="206375"/>
            <a:ext cx="7793037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5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439AB032-EDB5-59CF-1D1A-CE4442AC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40430" r="19302" b="31577"/>
          <a:stretch>
            <a:fillRect/>
          </a:stretch>
        </p:blipFill>
        <p:spPr bwMode="auto">
          <a:xfrm>
            <a:off x="8478838" y="5067300"/>
            <a:ext cx="3713162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6">
            <a:extLst>
              <a:ext uri="{FF2B5EF4-FFF2-40B4-BE49-F238E27FC236}">
                <a16:creationId xmlns:a16="http://schemas.microsoft.com/office/drawing/2014/main" id="{8062B5FA-6ED6-DEF2-472B-3508983E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4" b="30954"/>
          <a:stretch>
            <a:fillRect/>
          </a:stretch>
        </p:blipFill>
        <p:spPr bwMode="auto">
          <a:xfrm>
            <a:off x="5699125" y="5067300"/>
            <a:ext cx="3779838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7">
            <a:extLst>
              <a:ext uri="{FF2B5EF4-FFF2-40B4-BE49-F238E27FC236}">
                <a16:creationId xmlns:a16="http://schemas.microsoft.com/office/drawing/2014/main" id="{712A304D-3661-C305-6329-37F90CAEE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3" t="18437" r="33377" b="50000"/>
          <a:stretch>
            <a:fillRect/>
          </a:stretch>
        </p:blipFill>
        <p:spPr bwMode="auto">
          <a:xfrm>
            <a:off x="506413" y="5067300"/>
            <a:ext cx="37798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F8EFAC-E882-C83D-3249-63C6013616E9}"/>
              </a:ext>
            </a:extLst>
          </p:cNvPr>
          <p:cNvSpPr/>
          <p:nvPr/>
        </p:nvSpPr>
        <p:spPr>
          <a:xfrm>
            <a:off x="11020424" y="5067300"/>
            <a:ext cx="1171575" cy="1919288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967599-E612-E76F-E043-D2B92E0052AD}"/>
              </a:ext>
            </a:extLst>
          </p:cNvPr>
          <p:cNvSpPr/>
          <p:nvPr/>
        </p:nvSpPr>
        <p:spPr>
          <a:xfrm>
            <a:off x="5467350" y="5067300"/>
            <a:ext cx="814388" cy="1919288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25AA4-0A07-6AB5-773B-B155A4C9AA3D}"/>
              </a:ext>
            </a:extLst>
          </p:cNvPr>
          <p:cNvSpPr/>
          <p:nvPr/>
        </p:nvSpPr>
        <p:spPr>
          <a:xfrm>
            <a:off x="3706813" y="5067300"/>
            <a:ext cx="814387" cy="1919288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4105" name="Picture 11">
            <a:extLst>
              <a:ext uri="{FF2B5EF4-FFF2-40B4-BE49-F238E27FC236}">
                <a16:creationId xmlns:a16="http://schemas.microsoft.com/office/drawing/2014/main" id="{37D86B83-E06B-34DB-2757-7E0600FE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4" b="13094"/>
          <a:stretch>
            <a:fillRect/>
          </a:stretch>
        </p:blipFill>
        <p:spPr bwMode="auto">
          <a:xfrm>
            <a:off x="4521200" y="5067300"/>
            <a:ext cx="2532063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931086-3F1C-2B1D-C446-863AB6BD0DAB}"/>
              </a:ext>
            </a:extLst>
          </p:cNvPr>
          <p:cNvSpPr/>
          <p:nvPr/>
        </p:nvSpPr>
        <p:spPr>
          <a:xfrm>
            <a:off x="9164638" y="5067300"/>
            <a:ext cx="544512" cy="1919288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4C9D8-CDC2-4DF2-09F0-D70C41175AE8}"/>
              </a:ext>
            </a:extLst>
          </p:cNvPr>
          <p:cNvSpPr/>
          <p:nvPr/>
        </p:nvSpPr>
        <p:spPr>
          <a:xfrm>
            <a:off x="7938" y="5067300"/>
            <a:ext cx="544512" cy="1919288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93B0B87-ABD0-FD26-0271-24236E8FC053}"/>
              </a:ext>
            </a:extLst>
          </p:cNvPr>
          <p:cNvSpPr txBox="1">
            <a:spLocks/>
          </p:cNvSpPr>
          <p:nvPr/>
        </p:nvSpPr>
        <p:spPr>
          <a:xfrm>
            <a:off x="280194" y="4391819"/>
            <a:ext cx="11803650" cy="1350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sz="1800" spc="85" dirty="0">
                <a:solidFill>
                  <a:srgbClr val="7D97A4"/>
                </a:solidFill>
                <a:latin typeface="Roboto" panose="02000000000000000000" pitchFamily="2" charset="0"/>
                <a:ea typeface="Roboto" panose="02000000000000000000" pitchFamily="2" charset="0"/>
                <a:cs typeface="SourceSansPro-Semibold"/>
              </a:rPr>
              <a:t>Cameron Jones¹,²,³ and Bhavya Raj¹ ¹ Biological Health Services, Australia ² National Institute of Integrative Medicine, Australia ³ </a:t>
            </a:r>
            <a:r>
              <a:rPr lang="en-US" sz="1800" spc="85" dirty="0" err="1">
                <a:solidFill>
                  <a:srgbClr val="7D97A4"/>
                </a:solidFill>
                <a:latin typeface="Roboto" panose="02000000000000000000" pitchFamily="2" charset="0"/>
                <a:ea typeface="Roboto" panose="02000000000000000000" pitchFamily="2" charset="0"/>
                <a:cs typeface="SourceSansPro-Semibold"/>
              </a:rPr>
              <a:t>BioMedix</a:t>
            </a:r>
            <a:r>
              <a:rPr lang="en-US" sz="1800" spc="85" dirty="0">
                <a:solidFill>
                  <a:srgbClr val="7D97A4"/>
                </a:solidFill>
                <a:latin typeface="Roboto" panose="02000000000000000000" pitchFamily="2" charset="0"/>
                <a:ea typeface="Roboto" panose="02000000000000000000" pitchFamily="2" charset="0"/>
                <a:cs typeface="SourceSansPro-Semibold"/>
              </a:rPr>
              <a:t> Co. Ltd., Thailand</a:t>
            </a:r>
            <a:endParaRPr lang="en-AU" sz="1800" dirty="0">
              <a:latin typeface="Roboto" panose="02000000000000000000" pitchFamily="2" charset="0"/>
              <a:ea typeface="Roboto" panose="02000000000000000000" pitchFamily="2" charset="0"/>
              <a:cs typeface="SourceSansPro-Semibold"/>
            </a:endParaRPr>
          </a:p>
        </p:txBody>
      </p:sp>
      <p:sp>
        <p:nvSpPr>
          <p:cNvPr id="4109" name="Title 1">
            <a:extLst>
              <a:ext uri="{FF2B5EF4-FFF2-40B4-BE49-F238E27FC236}">
                <a16:creationId xmlns:a16="http://schemas.microsoft.com/office/drawing/2014/main" id="{B7162B53-D559-7A39-890C-79A2BE38A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5" y="2282825"/>
            <a:ext cx="1180365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AI-Enabled Respiratory Risk Forecasting: Leveraging Public IAQ Data and Bioaerosol Signals for Predictive Health Intelligence</a:t>
            </a:r>
            <a:endParaRPr lang="en-US" altLang="en-US" sz="5400" b="1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903F74-5111-FB65-6490-C81254C21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195" y="206375"/>
            <a:ext cx="2249250" cy="8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6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2CA32-83DF-49D8-F451-273EC0C0A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BC9C26-3144-C6EE-D743-6081A4927E08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7ED0A01F-6E8B-76DD-1778-BDF8DB8E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94ACD9CE-CA8B-A279-43B4-565CBC7C7E58}"/>
              </a:ext>
            </a:extLst>
          </p:cNvPr>
          <p:cNvSpPr txBox="1"/>
          <p:nvPr/>
        </p:nvSpPr>
        <p:spPr>
          <a:xfrm>
            <a:off x="1412875" y="2130425"/>
            <a:ext cx="4913313" cy="566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Key Studies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8020D4F2-E7E2-8A14-71A3-524A1154D099}"/>
              </a:ext>
            </a:extLst>
          </p:cNvPr>
          <p:cNvSpPr txBox="1"/>
          <p:nvPr/>
        </p:nvSpPr>
        <p:spPr>
          <a:xfrm>
            <a:off x="1412875" y="3240088"/>
            <a:ext cx="7026275" cy="154144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Hoogeveen et al. (2021)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Pollen thresholds predict flu-like illness transitions in Netherlands; solar radiation as co-inhibitor</a:t>
            </a:r>
            <a:r>
              <a:rPr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. </a:t>
            </a:r>
            <a:endParaRPr lang="en-AU" sz="2400" spc="-10" dirty="0">
              <a:solidFill>
                <a:srgbClr val="15608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8FB841-0D35-3F6D-B63A-9F72752E1103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7999C271-79BF-6943-0613-EA08BAC48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65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B</a:t>
            </a:r>
            <a:r>
              <a:rPr lang="en-AU" altLang="en-US" sz="4000" b="1" dirty="0" err="1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ioaerosols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90D30C9A-F130-37B8-E27C-07557A628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851438AC-0E21-A2D7-6FD8-C9181D7467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EE4C1535-3661-E4B8-BF1D-7EB20FDEE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ABCAFF89-F2CC-81AD-A039-CFB1F2FEC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99D7A1-AB07-E4A3-72FE-995A87F8D117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C594D6-B72B-005A-D3F8-8435F0C8C15D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93CF994B-3BD0-594B-C123-6F1F6DB0F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68D0E8-F5F0-584E-E95D-B40394BF05AB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5B3540-3AB1-589D-9786-8AE3EC562E30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B40C6D7-9639-E350-08F1-42C66D4AFD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8" name="Picture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8DDFA91F-F074-AF65-8661-1CB0E4A95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6087" y="1407715"/>
            <a:ext cx="3391151" cy="4519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47A947-6BFD-A709-A526-5AC8EBF95F09}"/>
              </a:ext>
            </a:extLst>
          </p:cNvPr>
          <p:cNvSpPr txBox="1"/>
          <p:nvPr/>
        </p:nvSpPr>
        <p:spPr>
          <a:xfrm>
            <a:off x="7232716" y="5671788"/>
            <a:ext cx="493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https://doi.org/10.1016/j.scitotenv.2020.143182</a:t>
            </a:r>
          </a:p>
        </p:txBody>
      </p:sp>
    </p:spTree>
    <p:extLst>
      <p:ext uri="{BB962C8B-B14F-4D97-AF65-F5344CB8AC3E}">
        <p14:creationId xmlns:p14="http://schemas.microsoft.com/office/powerpoint/2010/main" val="7282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111FA-9E8F-7E94-88DA-D2BFC6DC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9605C6-3239-D185-F382-F996772DF8AE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A83FB22A-89AA-E551-B8AC-44452B67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object 26">
            <a:extLst>
              <a:ext uri="{FF2B5EF4-FFF2-40B4-BE49-F238E27FC236}">
                <a16:creationId xmlns:a16="http://schemas.microsoft.com/office/drawing/2014/main" id="{B200EA30-1901-E774-4EC3-731C03F89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65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B</a:t>
            </a:r>
            <a:r>
              <a:rPr lang="en-AU" altLang="en-US" sz="4000" b="1" dirty="0" err="1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ioaerosols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1C8AE03B-BBD2-8D28-B96B-6742171EE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39E3D056-3F24-35E3-4FA8-98C31B5F76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0E96551A-3B70-11C9-9982-50B6805B2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4AD78C6D-96DD-B617-1B50-7A62E7CEF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27729D-C4AD-91C8-3B32-8997C1D135B8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8F5AD-4DE9-54F5-F3D3-214F001AA0FC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6C541882-2AD7-5762-31BC-F936536C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D9EF467-7A51-249B-DB3A-917EFF0F176E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9197CF-87C2-1FD5-933E-E3BF37E1029D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14FDD5-FF8B-C074-A546-F0080F8A0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6" name="Picture 5" descr="A diagram of a virus&#10;&#10;AI-generated content may be incorrect.">
            <a:extLst>
              <a:ext uri="{FF2B5EF4-FFF2-40B4-BE49-F238E27FC236}">
                <a16:creationId xmlns:a16="http://schemas.microsoft.com/office/drawing/2014/main" id="{F13F66DF-5405-135F-4827-AC3E2CC60B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627" y="2036064"/>
            <a:ext cx="5779008" cy="2785872"/>
          </a:xfrm>
          <a:prstGeom prst="rect">
            <a:avLst/>
          </a:prstGeom>
        </p:spPr>
      </p:pic>
      <p:pic>
        <p:nvPicPr>
          <p:cNvPr id="9" name="Picture 8" descr="A graph of a number of pollen content&#10;&#10;AI-generated content may be incorrect.">
            <a:extLst>
              <a:ext uri="{FF2B5EF4-FFF2-40B4-BE49-F238E27FC236}">
                <a16:creationId xmlns:a16="http://schemas.microsoft.com/office/drawing/2014/main" id="{DF8FBBFD-14B7-47E7-27C4-2709A8BE6F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0367" y="1977276"/>
            <a:ext cx="5848141" cy="32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9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7AD03-0E1D-C67D-9F23-FA3F115CA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2AB119-8053-73BA-0254-E8505152CAF2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68123165-F9B1-4A72-1B6A-F959E74F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20BE4F97-F6E8-8B6E-1AA5-C2EB721A7624}"/>
              </a:ext>
            </a:extLst>
          </p:cNvPr>
          <p:cNvSpPr txBox="1"/>
          <p:nvPr/>
        </p:nvSpPr>
        <p:spPr>
          <a:xfrm>
            <a:off x="1412875" y="2130425"/>
            <a:ext cx="4913313" cy="566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Key Studies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55109EDE-CE0D-EE9F-A66E-3202B9A6BD14}"/>
              </a:ext>
            </a:extLst>
          </p:cNvPr>
          <p:cNvSpPr txBox="1"/>
          <p:nvPr/>
        </p:nvSpPr>
        <p:spPr>
          <a:xfrm>
            <a:off x="1412875" y="3240088"/>
            <a:ext cx="7026275" cy="1172116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Ladau</a:t>
            </a: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 et al. (2021)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Greater indoor-outdoor fungal diversity linked to lower COVID-19 fatality ratios in USA</a:t>
            </a:r>
            <a:r>
              <a:rPr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. </a:t>
            </a:r>
            <a:endParaRPr lang="en-AU" sz="2400" spc="-10" dirty="0">
              <a:solidFill>
                <a:srgbClr val="15608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17D03D-8D4C-3D54-4BDC-5231DAF7037F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EA6731B4-E2C6-DECB-E68B-1B9C8EB07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65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B</a:t>
            </a:r>
            <a:r>
              <a:rPr lang="en-AU" altLang="en-US" sz="4000" b="1" dirty="0" err="1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ioaerosols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9559376D-0F64-DD4B-D534-96E6C6F6E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7A81F5C4-EBD0-B3FF-246D-FB1611ED5E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ECAF47F5-1F4F-F62C-A042-FF4D33485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60317685-0667-7C1A-CA99-8A1B5F91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BC9576-6F9D-D29F-1D6F-76A065076618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B6A1C8-D570-BAD3-1F7B-340A6AFDB757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63434400-4F1A-4D31-25C1-0F4662AA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1B7197A-CA10-28D2-B729-A47CE6EB26D9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9F71A6-4306-9B95-1244-10CBB8231237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B5DE76-40F3-3FDC-FEFE-1D04D7AD4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06BA5D02-946D-E840-ECBD-F52134241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319" y="1520247"/>
            <a:ext cx="3250086" cy="4205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9E614-F429-B326-4F47-C82ADD75CA06}"/>
              </a:ext>
            </a:extLst>
          </p:cNvPr>
          <p:cNvSpPr txBox="1"/>
          <p:nvPr/>
        </p:nvSpPr>
        <p:spPr>
          <a:xfrm>
            <a:off x="5184703" y="5639999"/>
            <a:ext cx="681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https://www.medrxiv.org/content/10.1101/2021.12.14.21267549v2</a:t>
            </a:r>
          </a:p>
        </p:txBody>
      </p:sp>
    </p:spTree>
    <p:extLst>
      <p:ext uri="{BB962C8B-B14F-4D97-AF65-F5344CB8AC3E}">
        <p14:creationId xmlns:p14="http://schemas.microsoft.com/office/powerpoint/2010/main" val="55886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15299-209E-D8C6-2B1C-53076712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C5D248-44D7-DD11-B56F-82F80EDDFF55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CFA94CCB-5D46-47FE-13D4-AC1A37F6D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object 26">
            <a:extLst>
              <a:ext uri="{FF2B5EF4-FFF2-40B4-BE49-F238E27FC236}">
                <a16:creationId xmlns:a16="http://schemas.microsoft.com/office/drawing/2014/main" id="{1C9DE97C-BADC-5DA0-413C-F615D8EAF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65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B</a:t>
            </a:r>
            <a:r>
              <a:rPr lang="en-AU" altLang="en-US" sz="4000" b="1" dirty="0" err="1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ioaerosols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7EFBD086-F37C-09E1-9C95-708407E59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0D26C55D-3346-F971-FE51-DD1D7BDAF0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BAE24BD8-1C10-33C8-B759-754BB23E6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C49F6CA0-4236-8B85-AE1F-21CC6B97A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47A8C24-D0AA-BA9C-6949-C9D2BDC1659A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D3BCE3-B31A-CD96-D17C-EF92EC080C01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833B364B-0741-1277-3CBA-8CE3977EA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AAF2BA6-FC07-A661-2498-5DCE9D0B9741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3AA2E7-5AF3-BCB8-900D-3EB4A532235B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03C2D5-9FBB-330C-951E-C76B18358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6" name="Picture 5" descr="A graph of different types of diseased disease&#10;&#10;AI-generated content may be incorrect.">
            <a:extLst>
              <a:ext uri="{FF2B5EF4-FFF2-40B4-BE49-F238E27FC236}">
                <a16:creationId xmlns:a16="http://schemas.microsoft.com/office/drawing/2014/main" id="{94658AA7-1E0A-4D4A-8F96-43FAE282C8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027" y="1464420"/>
            <a:ext cx="5640208" cy="4110939"/>
          </a:xfrm>
          <a:prstGeom prst="rect">
            <a:avLst/>
          </a:prstGeom>
        </p:spPr>
      </p:pic>
      <p:pic>
        <p:nvPicPr>
          <p:cNvPr id="9" name="Picture 8" descr="A graph of infection fatality rate prediction&#10;&#10;AI-generated content may be incorrect.">
            <a:extLst>
              <a:ext uri="{FF2B5EF4-FFF2-40B4-BE49-F238E27FC236}">
                <a16:creationId xmlns:a16="http://schemas.microsoft.com/office/drawing/2014/main" id="{9C72BB8E-7B2C-A481-D445-25E5ECEF25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8520" y="1625633"/>
            <a:ext cx="4621375" cy="4125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4E97C0-FF4F-576F-7F45-25FF66973993}"/>
              </a:ext>
            </a:extLst>
          </p:cNvPr>
          <p:cNvSpPr txBox="1"/>
          <p:nvPr/>
        </p:nvSpPr>
        <p:spPr>
          <a:xfrm>
            <a:off x="0" y="5552614"/>
            <a:ext cx="812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“COVID-19 mortality is suppressed in homes where outdoor fungi occur indoors”</a:t>
            </a:r>
            <a:endParaRPr lang="en-AU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7D5FF-F7CE-8A10-68F0-D47F354A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251C3-F6AE-FEA8-D3E1-A6A798C3D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DB4CAC4C-2AE3-6690-105F-5B30B82F5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3605" y="1908789"/>
            <a:ext cx="89836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Challenge in Australia/Thailand: </a:t>
            </a:r>
          </a:p>
          <a:p>
            <a:pPr marL="685800" indent="-6858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Limited real-time mould data;</a:t>
            </a:r>
          </a:p>
          <a:p>
            <a:pPr marL="685800" indent="-6858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Can we use other metrics as proxies: like PM</a:t>
            </a:r>
            <a:r>
              <a:rPr lang="en-AU" altLang="en-US" sz="4800" b="1" baseline="-25000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2.5</a:t>
            </a: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/PM</a:t>
            </a:r>
            <a:r>
              <a:rPr lang="en-AU" altLang="en-US" sz="4800" b="1" baseline="-25000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10</a:t>
            </a:r>
          </a:p>
          <a:p>
            <a:pPr marL="685800" indent="-6858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Fungal contributions: 4-11% of PM</a:t>
            </a:r>
            <a:r>
              <a:rPr lang="en-AU" altLang="en-US" sz="4800" b="1" baseline="-25000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2.5</a:t>
            </a: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 mass </a:t>
            </a:r>
            <a:r>
              <a:rPr lang="en-AU" altLang="en-US" sz="2000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(per </a:t>
            </a:r>
            <a:r>
              <a:rPr lang="en-AU" altLang="en-US" sz="2000" dirty="0" err="1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Burshtein</a:t>
            </a:r>
            <a:r>
              <a:rPr lang="en-AU" altLang="en-US" sz="2000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 et al., 2011; Zhang et al., 2010)</a:t>
            </a:r>
            <a:endParaRPr lang="en-US" altLang="en-US" sz="2000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240968-7BED-CC98-91FE-BE5A866D0273}"/>
              </a:ext>
            </a:extLst>
          </p:cNvPr>
          <p:cNvSpPr/>
          <p:nvPr/>
        </p:nvSpPr>
        <p:spPr>
          <a:xfrm>
            <a:off x="11113" y="4763"/>
            <a:ext cx="12169775" cy="1387474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895A0D29-3C8E-3383-4D73-3F13E1EBD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5" y="476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37C98-1BEA-A0CF-4FEB-0CBB3083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95" y="206375"/>
            <a:ext cx="2249250" cy="8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8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18B21-12D0-A4DF-2F07-602F6E449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583192-5E56-1288-E9F3-747C963786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2B783DFC-E895-ADD3-CC08-3B8BF5C44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3" y="2498725"/>
            <a:ext cx="10383427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Building on the Original: 2025 Updates</a:t>
            </a:r>
            <a:endParaRPr lang="en-US" altLang="en-US" sz="5400" b="1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7BC5A9-D5A6-FAD7-50EC-3690AAF9A35F}"/>
              </a:ext>
            </a:extLst>
          </p:cNvPr>
          <p:cNvSpPr/>
          <p:nvPr/>
        </p:nvSpPr>
        <p:spPr>
          <a:xfrm>
            <a:off x="11113" y="4763"/>
            <a:ext cx="12169775" cy="1387474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2B7C41A6-7C80-EC6B-0F3A-676F807B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5" y="476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31DD61-9CCA-E6D4-8196-CE04934E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95" y="206375"/>
            <a:ext cx="2249250" cy="8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2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4C237-25AD-1B8B-67B9-EC977E3B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B98094-A0D4-0D9F-C0D4-D03A75288762}"/>
              </a:ext>
            </a:extLst>
          </p:cNvPr>
          <p:cNvSpPr/>
          <p:nvPr/>
        </p:nvSpPr>
        <p:spPr>
          <a:xfrm>
            <a:off x="0" y="2413"/>
            <a:ext cx="12203113" cy="990059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9D79DC91-5758-56F5-738D-C9DAAEC1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02" y="2413"/>
            <a:ext cx="4727135" cy="99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A9D5E0AF-9651-D843-E29F-0368A146FD7D}"/>
              </a:ext>
            </a:extLst>
          </p:cNvPr>
          <p:cNvSpPr txBox="1"/>
          <p:nvPr/>
        </p:nvSpPr>
        <p:spPr>
          <a:xfrm>
            <a:off x="1316088" y="1218166"/>
            <a:ext cx="7219848" cy="1120820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Climate Extremes &amp; Regional Gaps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42B4D20D-7428-61F0-2B65-E77EBE983D89}"/>
              </a:ext>
            </a:extLst>
          </p:cNvPr>
          <p:cNvSpPr txBox="1"/>
          <p:nvPr/>
        </p:nvSpPr>
        <p:spPr>
          <a:xfrm>
            <a:off x="1316088" y="2544473"/>
            <a:ext cx="9814028" cy="3860031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Longer pollen seasons, wildfires, water-logged soils after floods leads to altered mould growth (Gu et al., 2024)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Extension to Australia/South-East Asia: hypothesized similar bioaerosol patterns and effects, but mould data is manual/microscopy-based (Jones &amp; Neumeister-Kemp, 2025*)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Solution: Use PM</a:t>
            </a:r>
            <a:r>
              <a:rPr lang="en-US" sz="2400" spc="-10" baseline="-250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2.5</a:t>
            </a: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/PM</a:t>
            </a:r>
            <a:r>
              <a:rPr lang="en-US" sz="2400" spc="-10" baseline="-250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10</a:t>
            </a: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, pollen, </a:t>
            </a:r>
            <a:r>
              <a:rPr lang="en-US" sz="2400" spc="-1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meterological</a:t>
            </a: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 variables (humidity, dew point) as proxies for bioaerosol exposure</a:t>
            </a:r>
            <a:endParaRPr lang="en-AU" sz="2400" spc="-10" dirty="0">
              <a:solidFill>
                <a:srgbClr val="15608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AU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I</a:t>
            </a:r>
            <a:r>
              <a:rPr lang="en-US" sz="2400" spc="-1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nfodemiology</a:t>
            </a: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 integration: Google Trends for ILI proxies (e.g. “fever”, “cough”) predicts outbreaks (Porcu et al., 2023; Shih et al., 2024; Chu et al., 2025)</a:t>
            </a:r>
            <a:r>
              <a:rPr lang="en-AU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.</a:t>
            </a:r>
            <a:endParaRPr sz="2400" dirty="0">
              <a:solidFill>
                <a:srgbClr val="15608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13176E-F2AB-1E39-016F-BD904593A5DE}"/>
              </a:ext>
            </a:extLst>
          </p:cNvPr>
          <p:cNvCxnSpPr>
            <a:cxnSpLocks/>
          </p:cNvCxnSpPr>
          <p:nvPr/>
        </p:nvCxnSpPr>
        <p:spPr>
          <a:xfrm>
            <a:off x="1316088" y="2441729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bject 26">
            <a:extLst>
              <a:ext uri="{FF2B5EF4-FFF2-40B4-BE49-F238E27FC236}">
                <a16:creationId xmlns:a16="http://schemas.microsoft.com/office/drawing/2014/main" id="{8A8BBA8C-F714-2EDF-13F6-4EB3ED500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497442"/>
            <a:ext cx="5827920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Context of the problem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8E97A-C831-E2EC-DEB7-07A01CD10EDD}"/>
              </a:ext>
            </a:extLst>
          </p:cNvPr>
          <p:cNvSpPr txBox="1"/>
          <p:nvPr/>
        </p:nvSpPr>
        <p:spPr>
          <a:xfrm>
            <a:off x="6699368" y="6322581"/>
            <a:ext cx="497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* https://doi.org/10.15406/jbmoa.2025.13.00402</a:t>
            </a:r>
          </a:p>
        </p:txBody>
      </p:sp>
    </p:spTree>
    <p:extLst>
      <p:ext uri="{BB962C8B-B14F-4D97-AF65-F5344CB8AC3E}">
        <p14:creationId xmlns:p14="http://schemas.microsoft.com/office/powerpoint/2010/main" val="320430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7AF67-44A4-2AC8-0FC0-FE5249013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074EC7-CC8B-33F5-DAAF-CAEE68745CC1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A341B49B-CE8B-A45F-D2FF-D09F9E88D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7C923365-4303-B2AC-10E3-695E91C812DE}"/>
              </a:ext>
            </a:extLst>
          </p:cNvPr>
          <p:cNvSpPr txBox="1"/>
          <p:nvPr/>
        </p:nvSpPr>
        <p:spPr>
          <a:xfrm>
            <a:off x="1412875" y="2130425"/>
            <a:ext cx="4913313" cy="56682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AU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Conceptual Framework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3140C9D4-6657-9563-44F5-A00B8FEBF424}"/>
              </a:ext>
            </a:extLst>
          </p:cNvPr>
          <p:cNvSpPr txBox="1"/>
          <p:nvPr/>
        </p:nvSpPr>
        <p:spPr>
          <a:xfrm>
            <a:off x="1412875" y="3159193"/>
            <a:ext cx="10774363" cy="280333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Bioaerosol Risk Model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Frame PM/pollen as immunomodulatory variables, not just pollutants.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Inverse relationships: High bioaerosol levels, lowers ILI risk via immune priming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Risk stratification: Green (low risk/high bioaerosol), Yellow (moderate), Red (high risk/low bioaerosols).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No new sensors needed: Leverage API’s for scalable forecasting</a:t>
            </a:r>
            <a:endParaRPr sz="2400" dirty="0">
              <a:solidFill>
                <a:srgbClr val="15608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768A9F-7733-055A-9F84-49D66ED5FF9D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1E100914-4BD9-D3DC-F9A3-C2901E8EA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Proposal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B93F0F8C-0795-3B71-A9B6-56246E4CA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36AAC7E9-4AB3-51C6-3B6E-E3BF177A39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C3A213D3-CB6A-D292-E0B6-52665C0D8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391E487B-C942-4F63-5E2E-06D27A6D8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E1DC335-FBDD-D5F8-3979-49CEEDA322F3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B0139A-CFF4-513A-CB06-8381821CD54A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8983F550-7DAD-AEDE-73BA-66FC87A59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26F24E5-0B91-A168-287D-D25252DC551C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06247C-D52D-5EF5-5A58-D45F041EA5E1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7433C7-D035-23D5-C7D0-9BB0B1E696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31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E5D4D-4E31-E73D-16E7-351B3967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BE7503-8603-95F5-B497-8EF64148885A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A7DC6B8A-37BD-37B8-8B30-A4DB73630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F0E296A5-E144-F364-696E-A3B1AD5217F6}"/>
              </a:ext>
            </a:extLst>
          </p:cNvPr>
          <p:cNvSpPr txBox="1"/>
          <p:nvPr/>
        </p:nvSpPr>
        <p:spPr>
          <a:xfrm>
            <a:off x="1412875" y="2130425"/>
            <a:ext cx="7445990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AU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Methods: Vibe Coding Approach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5C05336C-110E-D3AD-6347-C02EBE3CF7A0}"/>
              </a:ext>
            </a:extLst>
          </p:cNvPr>
          <p:cNvSpPr txBox="1"/>
          <p:nvPr/>
        </p:nvSpPr>
        <p:spPr>
          <a:xfrm>
            <a:off x="1412875" y="3159193"/>
            <a:ext cx="10774363" cy="3223959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AI-Assisted Development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Vibe coding: Conversational prompt-driven programming using AI (Sarkar &amp; </a:t>
            </a:r>
            <a:r>
              <a:rPr lang="en-US" sz="240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Drosses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, 2025; Sapkota et al., 2025).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Tools: LLM’s (ChatGPT, Claude, Gemini, DeepSeek, Grok, Perplexity)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Platforms: </a:t>
            </a:r>
            <a:r>
              <a:rPr lang="en-US" sz="2400" spc="-1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Replit</a:t>
            </a: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, Lovable, Bolt &amp; Manus for no-code/low-code dashboards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Iterative workflow: Natural language prompts, refine code, integrate real data (avoid synthetic defaults), test, modify, repeat...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No new sensors needed: Leverage API’s for scalable forecasting</a:t>
            </a:r>
            <a:endParaRPr sz="2400" dirty="0">
              <a:solidFill>
                <a:srgbClr val="15608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27D5A8-A27B-0FE4-9871-79CE783BD34A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5C8E76EE-5DCF-E655-8983-481CF2F2C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AI/LLM’s 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0AB9DB7C-C173-DA9E-B21E-5A53B7C7D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62B7808D-96CD-1620-FC6F-D07707CA43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16057881-2AD0-0F58-4559-B575C13B6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F75F975B-D0B5-5682-D951-96D5BDF5B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8D2C4A2-0D43-E506-8044-DDFBF542938A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885711-92EB-A453-A225-42B865508AEC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48976F9E-38B6-37C3-8359-71115F0FA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37F56C9-15F5-EF4A-4472-15936C18BE23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143BC7-37F2-B66C-1CDF-88D8B19BCCCD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3BC1C6-E694-710A-6784-DD2DC7857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C69E8-A060-CC61-D6FE-1A71A8D46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EBF3C5-763B-2DE7-36CB-CAA291D06C9B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0E251152-DEAC-DFAB-1900-7A0EEC9CE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964890F8-FA1A-5138-DCDB-1D70D938D74E}"/>
              </a:ext>
            </a:extLst>
          </p:cNvPr>
          <p:cNvSpPr txBox="1"/>
          <p:nvPr/>
        </p:nvSpPr>
        <p:spPr>
          <a:xfrm>
            <a:off x="1412875" y="2130425"/>
            <a:ext cx="7445990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AU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Methods: API Integration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D660684A-D267-330D-552C-606DC2F51B7F}"/>
              </a:ext>
            </a:extLst>
          </p:cNvPr>
          <p:cNvSpPr txBox="1"/>
          <p:nvPr/>
        </p:nvSpPr>
        <p:spPr>
          <a:xfrm>
            <a:off x="1412875" y="3159193"/>
            <a:ext cx="10774363" cy="3223959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Data Sources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Ambee API: PM</a:t>
            </a:r>
            <a:r>
              <a:rPr lang="en-US" sz="2400" baseline="-250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2.5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, PM</a:t>
            </a:r>
            <a:r>
              <a:rPr lang="en-US" sz="2400" baseline="-250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10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, pollen (tree/grass/weed), temp, humidity, precipitation, wind, NO2, CO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City of Melbourne Open Data: Local PM/weather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OpenWeatherMap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: </a:t>
            </a:r>
            <a:r>
              <a:rPr lang="en-US" sz="240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Meterological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 variables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Google Trends: ILI proxies (fever, cough, sore throat, muscle ache, fatigue)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Enables daily risk profiles using existing sensor networks; real time, AU/Thai </a:t>
            </a:r>
            <a:r>
              <a:rPr lang="en-US" sz="240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ustralia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/global cities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77072A-A3CC-FDB0-B6C7-E2A81846866F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509660EE-CD53-50BB-5E0D-56073CACC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API’s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2E14665D-43E7-1DFD-015B-D90F3735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A7B7834B-0BC8-B084-DAF5-EC9981D362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52EDEC07-699F-9AB8-DF4A-74B5E3174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09C21F06-1E33-6F66-95EC-A50651493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C069E2D-4056-D961-AB07-1AE23683EA44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F5DB25-CF84-47E5-46B0-EDB67547981E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5D211857-292A-C5CB-8E5D-D3F35F60C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309F00-0CE3-BB52-B307-AE68970E59EB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8D45EC-FEBB-F163-01D6-41C9D1D5DAB1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17A0F4F-B4F4-FEBE-489C-2D8EE6D9B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5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C0B2-B606-D5FF-4379-945D714D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C74BE-3724-2B76-8C75-9FB2815375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9A9584-2398-3CC5-0ECD-30E6577F7169}"/>
              </a:ext>
            </a:extLst>
          </p:cNvPr>
          <p:cNvSpPr/>
          <p:nvPr/>
        </p:nvSpPr>
        <p:spPr>
          <a:xfrm>
            <a:off x="11113" y="4763"/>
            <a:ext cx="12169775" cy="1387474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4EDA6137-C924-7529-683F-23946FD7C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5" y="476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9A7D0-8728-F532-D6ED-B3BC70796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95" y="206375"/>
            <a:ext cx="2249250" cy="881285"/>
          </a:xfrm>
          <a:prstGeom prst="rect">
            <a:avLst/>
          </a:prstGeom>
        </p:spPr>
      </p:pic>
      <p:pic>
        <p:nvPicPr>
          <p:cNvPr id="6" name="Picture 5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6A37F515-CF7F-104D-1E14-2C7F28914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324" y="1593849"/>
            <a:ext cx="5286240" cy="5056689"/>
          </a:xfrm>
          <a:prstGeom prst="rect">
            <a:avLst/>
          </a:prstGeom>
        </p:spPr>
      </p:pic>
      <p:pic>
        <p:nvPicPr>
          <p:cNvPr id="7" name="Picture 6" descr="A person holding a tablet&#10;&#10;AI-generated content may be incorrect.">
            <a:extLst>
              <a:ext uri="{FF2B5EF4-FFF2-40B4-BE49-F238E27FC236}">
                <a16:creationId xmlns:a16="http://schemas.microsoft.com/office/drawing/2014/main" id="{6C9478F8-F550-1C63-1E52-E9E08005A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820" y="1593849"/>
            <a:ext cx="2541538" cy="51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9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1F06E-097D-151A-4BCB-E3228413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A6A258-B5FB-CF1E-8C3F-4C6C67887542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83EA189D-6BAF-B329-020F-D326BCD8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F20C73E4-416F-3CC3-82C9-650119A456C0}"/>
              </a:ext>
            </a:extLst>
          </p:cNvPr>
          <p:cNvSpPr txBox="1"/>
          <p:nvPr/>
        </p:nvSpPr>
        <p:spPr>
          <a:xfrm>
            <a:off x="1412875" y="2130425"/>
            <a:ext cx="7445990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AU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Bioaerosol Classifications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48547D8C-AC06-530C-CF43-CB6B9D196222}"/>
              </a:ext>
            </a:extLst>
          </p:cNvPr>
          <p:cNvSpPr txBox="1"/>
          <p:nvPr/>
        </p:nvSpPr>
        <p:spPr>
          <a:xfrm>
            <a:off x="1412875" y="3159193"/>
            <a:ext cx="10774363" cy="2382704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Proxy Calculations and Thresholds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Bioaerosol coefficients: PM</a:t>
            </a:r>
            <a:r>
              <a:rPr lang="en-US" sz="2400" baseline="-250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2.5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 (0.024), PM</a:t>
            </a:r>
            <a:r>
              <a:rPr lang="en-US" sz="2400" baseline="-250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10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 (0.048) – Mass fractions of biological particles (Liu et al., 2019; Humbert et al., 2011).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Pollen thresholds (QUT Allergy Research Group) 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Iterative refinement: start with raw PM, add coefficients for alternate modelling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9E43CD-8767-F854-D563-4B5969B2F319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1DEF25D4-31C7-224C-82D3-49EED4473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Model Parameters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59AF7EB-8F7D-91B9-AF97-344C904AA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A7B7B922-0554-7235-F390-D0061FF9A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9826FAEC-03AC-DBEA-5D5A-257BB0618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C5C216D3-0570-B548-C727-3F0869622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BF47D31-3CA0-77D0-08CF-F423F2869641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66BAC6-B420-12D8-C11C-0E58CE7E311A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938AF9B9-7FCF-9299-04D6-AEB626C1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6AC010C-67AD-2AAD-6039-F978AAEF959F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437E47-BB3B-005F-BE7F-E34D8C634C1F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727BF5-A4CF-B889-EB43-EE402CEE5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9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00299-D5A2-5675-C41F-0D6BF5E0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02C5DA-23D0-C8C3-A51E-F77BEA432D54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FDC26354-34C1-0E87-C164-FF1728F36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0668296F-695E-FC36-B9FE-CFE669E1D9CE}"/>
              </a:ext>
            </a:extLst>
          </p:cNvPr>
          <p:cNvSpPr txBox="1"/>
          <p:nvPr/>
        </p:nvSpPr>
        <p:spPr>
          <a:xfrm>
            <a:off x="1412874" y="2130425"/>
            <a:ext cx="8576699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AU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Development &amp; Prototyping Phases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D59564E9-54B4-C3B8-190D-F9648339A024}"/>
              </a:ext>
            </a:extLst>
          </p:cNvPr>
          <p:cNvSpPr txBox="1"/>
          <p:nvPr/>
        </p:nvSpPr>
        <p:spPr>
          <a:xfrm>
            <a:off x="1412875" y="3159193"/>
            <a:ext cx="10774363" cy="2854628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From Concept to Dashboard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Phase 1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: Query Melbourne sensors for PM trends, corelate with Google Trends ILI data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Phase 2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: Automate aggregation; build UI in Lovable/</a:t>
            </a:r>
            <a:r>
              <a:rPr lang="en-US" sz="240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Replit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/Bolt 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Validation: manual checks for real vs. synthetic data.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Outputs: Responsive dashboards with risk visualizations. 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Phase 3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: Extend workflow to include other API’s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95E6C1-628B-C747-636C-67C64EE8330C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B024C494-9B61-FA9E-3C83-89A4A499F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Pilot Project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6C140A91-B4B2-D1AD-77B0-9347B36F8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5606F3C0-27A1-44AD-268A-608525314A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344C959F-5B90-0E1D-4CFC-B82BD4762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2C90EC29-717C-75F7-3E4D-B1FA66EDF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169545C-8EAB-8603-BF1A-91DA15442639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3093E0-4168-937D-F7F3-986254ED612A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8B44EAC0-2CEA-4712-6320-0AB2B2A71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5755C7-DD2A-E1F4-C04B-19651CAF3A4C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E58267-0617-FC5B-D88E-E8ADE27A7BA3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A53881-531F-B672-C95F-62D52E0E4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7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248DD-E635-09E1-00BC-75FC1644D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95B67-D17A-6DD9-9D17-1808476D8520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00C5808A-19D9-6A2B-D7EF-28F3A11D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E27CF9A4-D837-9ED5-35B9-F253E9FAD35C}"/>
              </a:ext>
            </a:extLst>
          </p:cNvPr>
          <p:cNvSpPr txBox="1"/>
          <p:nvPr/>
        </p:nvSpPr>
        <p:spPr>
          <a:xfrm>
            <a:off x="1412875" y="2130425"/>
            <a:ext cx="7445990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AU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Results: Key Dashboards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18D0A6B3-BDD4-672A-EC50-23C8EB5F1FA9}"/>
              </a:ext>
            </a:extLst>
          </p:cNvPr>
          <p:cNvSpPr txBox="1"/>
          <p:nvPr/>
        </p:nvSpPr>
        <p:spPr>
          <a:xfrm>
            <a:off x="1412875" y="3159193"/>
            <a:ext cx="10774363" cy="2854628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Demonstrated Functionality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Real-time API integration for cities (e.g. Melbourne)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Vibe zone classifications: Green/Yellow/Red (</a:t>
            </a:r>
            <a:r>
              <a:rPr lang="en-US" sz="240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colour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/emotion and number/decision) rule based logic on bioaerosols and search trends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Data storage/retrieval in databases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UI for public communication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Google Trends ILI surveillance at State/National levels – other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7BE09B-9E2D-E766-5DA5-0893F90E1899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9B9AE1D9-3DB8-AE0D-1DB1-8837EC6E4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MVP Outcome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B4ADFC0A-361F-F40A-52D9-9C4DDDE74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2352A039-DB54-D079-2957-CC14BE7834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50CE2107-955C-E0A6-C9E5-0EB7BB310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2C96B25C-0357-FF36-39B6-DE9B7EEFE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8059110-ED8F-791B-57F7-3867F692A5D3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B66256-31DF-1D0E-B816-F2A319912667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BD6F7BF8-26F0-9329-CD0A-C251F0F84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AB09C4A-546F-DFA6-63C0-6F3680280C66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D8AA9-2710-311A-C41F-DE8BE48CB44F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F7E305-5DC2-DDEA-3311-A5FAB5A6F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9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44F6-9EC4-5819-4340-682AF68A3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26DD45-EB39-2FD0-C9D5-1068CC035D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92180ED8-47E5-C628-08BC-05CA65DAB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108" y="2498725"/>
            <a:ext cx="89836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Early Melbourne Results: Inverse bioaerosol-ILI trends; aligns with Victorian Health Reports</a:t>
            </a:r>
            <a:endParaRPr lang="en-US" altLang="en-US" sz="5400" b="1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B42C2B-F985-9486-6B9E-C404AB768E5D}"/>
              </a:ext>
            </a:extLst>
          </p:cNvPr>
          <p:cNvSpPr/>
          <p:nvPr/>
        </p:nvSpPr>
        <p:spPr>
          <a:xfrm>
            <a:off x="11113" y="4763"/>
            <a:ext cx="12169775" cy="1387474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88FE5786-ADB4-15D9-3060-C0553CB9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5" y="476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DE400D-3AE3-FD65-9A8E-9A3A4A3D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95" y="206375"/>
            <a:ext cx="2249250" cy="8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94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A828-63DF-8DB4-F29A-9A308137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D6275A-EEB0-67ED-B37D-D815B7BD233D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E1F3332A-2621-857F-6AD7-6F25A7346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16F01E81-4685-5330-9DF3-88A6FEB56DAA}"/>
              </a:ext>
            </a:extLst>
          </p:cNvPr>
          <p:cNvSpPr txBox="1"/>
          <p:nvPr/>
        </p:nvSpPr>
        <p:spPr>
          <a:xfrm>
            <a:off x="1412875" y="2130425"/>
            <a:ext cx="7445990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AU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Hygiene Hypothesis in Action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C9259D3D-6138-00C1-1701-870ECC3807B7}"/>
              </a:ext>
            </a:extLst>
          </p:cNvPr>
          <p:cNvSpPr txBox="1"/>
          <p:nvPr/>
        </p:nvSpPr>
        <p:spPr>
          <a:xfrm>
            <a:off x="1412875" y="3159193"/>
            <a:ext cx="10774363" cy="2434000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Melbourne Case Study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PM decline over period correlated with increasing ILI/COVID (Victorian reports)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Google Trends: Rising searches for symptoms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Supports proxy use for forecasting and/or for personalized self-monitoring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Scalable for other cities; valuable where mould data absent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DE0835-33FC-984C-3BE0-EFFD560A46D9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0361CA17-D2DD-DB10-8EE6-651EDFAAF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IAQ + Sentiment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9E76C0A0-2283-92AD-F888-6FB6F4438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4F133266-DF0C-E0C1-A095-D68834788A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573BD192-371F-7E3F-9009-EBEE15140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14B09605-2BBE-5BFE-1723-2671B8D0C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E6498E1-4862-BEAC-A4BD-64CB520AD66A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757754-FFD4-802B-C6A8-542EA28FF875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096392ED-9F9E-EC30-549E-ACC21266E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165A054-0E99-9281-1897-FAC01E560248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ED1B8F-2A94-5E07-9C90-CA69FD95148F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53E083-18ED-EE4B-1070-6D8264D56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06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ED96-456F-C505-3EAE-72C22550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5A78DE-E32F-F4D5-9423-ED3374ABBF10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2D1A87B3-E1E9-F52D-4885-9D7D49271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object 26">
            <a:extLst>
              <a:ext uri="{FF2B5EF4-FFF2-40B4-BE49-F238E27FC236}">
                <a16:creationId xmlns:a16="http://schemas.microsoft.com/office/drawing/2014/main" id="{8B95D470-0E85-B171-47DD-71BA2260B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IAQ + Sentiment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6973FF00-20AD-8B2E-A0BD-549776385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F582F01C-8102-5889-1BED-3B8FA5F0B3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8F9C6AB8-5721-D22D-37BA-3871526CC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AC7F6394-D00C-9CC5-BDE4-B3A8B42E2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52CEA4-D740-F9B8-014B-AF5567D422A8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A3FA58-6D9C-6699-5336-E6FA7C64E49E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7C8116AC-9F5F-DC95-349A-771184A60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CBFE396-D0C0-D0B8-A662-C8201D6BB47F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ECE9AB-C17E-500B-A841-A6002FA3177B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B9CAC9-8A66-1226-EC1F-E386B0B7BF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97D6B792-B3FD-CB9F-E62D-C4349A3464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569" y="1438342"/>
            <a:ext cx="7292974" cy="4586096"/>
          </a:xfrm>
          <a:prstGeom prst="rect">
            <a:avLst/>
          </a:prstGeom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0669F48-9AEE-4861-8DF5-F5728C48A7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1237" y="1741167"/>
            <a:ext cx="5901607" cy="39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9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12109-6E2F-01A3-DBB0-1567B559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A7956B-132B-FE2C-68E5-AF59BF04895D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DD234CE4-FBD6-5E4C-F148-54676F6C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object 26">
            <a:extLst>
              <a:ext uri="{FF2B5EF4-FFF2-40B4-BE49-F238E27FC236}">
                <a16:creationId xmlns:a16="http://schemas.microsoft.com/office/drawing/2014/main" id="{537ECFF2-B871-ACFC-80D9-864780AA9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ILI Data Verification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ED8FA686-D2C2-AC6E-2112-6F9D22E85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B7093C30-43E7-4ACB-BA43-81854EA9D6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5BD36BA3-3E62-0903-DB47-9465AE241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D1B9FA42-6035-2CED-5AC5-FB8D66261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454C25B-8FF9-5D8A-6FCB-C63FE10FE1CD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934727-2775-924C-8F8D-0118FFD08165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5EC64051-2B89-6D85-3C8A-A586B941F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08E56A6-7104-203E-8AF3-A3FCD4BDA68D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A8D6B-6BBE-416E-75FB-AE02C9F33393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375096-140B-EDAF-6BC0-9B8E454F0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3" name="Picture 2" descr="A pink and white cover with text&#10;&#10;AI-generated content may be incorrect.">
            <a:extLst>
              <a:ext uri="{FF2B5EF4-FFF2-40B4-BE49-F238E27FC236}">
                <a16:creationId xmlns:a16="http://schemas.microsoft.com/office/drawing/2014/main" id="{CD8B493B-8ECD-8FCF-7E88-3006BEA4F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863" y="1461862"/>
            <a:ext cx="3177112" cy="4493015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5597879-50B8-0EAD-C7A5-89B8ED72D3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5502" y="1406151"/>
            <a:ext cx="3227204" cy="456385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CA18DD-078C-17DD-C89B-2D5614A07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805" y="1461861"/>
            <a:ext cx="3177113" cy="44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2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7A289-201A-C11E-1376-D2920CC3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D4C5FD-68DA-5C59-BABE-2B747ECA4D1D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026F4ABA-A699-EA36-A032-D785DDCA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5BF0E266-3E1C-7D8D-148C-CA277671AF53}"/>
              </a:ext>
            </a:extLst>
          </p:cNvPr>
          <p:cNvSpPr txBox="1"/>
          <p:nvPr/>
        </p:nvSpPr>
        <p:spPr>
          <a:xfrm>
            <a:off x="1412875" y="2130425"/>
            <a:ext cx="7445990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AU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Discussion &amp; Implications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5531ECD5-379D-2E59-6C3B-EF20B6AA94F7}"/>
              </a:ext>
            </a:extLst>
          </p:cNvPr>
          <p:cNvSpPr txBox="1"/>
          <p:nvPr/>
        </p:nvSpPr>
        <p:spPr>
          <a:xfrm>
            <a:off x="1412875" y="3159193"/>
            <a:ext cx="10774363" cy="3223959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Broader Applications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Accessible tools for researchers/educators/risk data analysts/IEP’s/</a:t>
            </a:r>
            <a:r>
              <a:rPr lang="en-US" sz="240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OccHyg</a:t>
            </a:r>
            <a:endParaRPr lang="en-US" sz="2400" dirty="0">
              <a:solidFill>
                <a:srgbClr val="15608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Regions like Australia/Southeast Asia (Thailand): Need to fill monitoring gaps – pollution metrics (all sources) could become valuable health signals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Future: Enhance with more API’s; refine models for localized events, soil pH, storm/fire, other social network sentiment clustering, IoT in/at the home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Limitations: Proxies not perfect; need validation across hemispheres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Potential: Extend to also include indoor sensor monitoring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C272DA-69D3-8082-0C76-17B1015C4664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FB3A5069-E167-FE74-CD0F-8E27FAD01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R&amp;D Opportunities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866FDBF3-46A3-F228-A131-5A9A68091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756BC3C7-AADA-62B3-F0B5-4900CB517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6680AC17-D7E4-FE71-09F2-121A1E689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8CC2CAC5-7DA8-00F0-7B7C-4A30C77F6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18B9FB8-0FE2-3C96-A1E6-DE94C52B7BB0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073EFB-49E4-E0AE-0B1D-4F5EBDE80473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AE656D2B-1F9D-97B8-AD69-26E4DE81E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66FC88-BCB0-A919-12D3-AE5385EBCE9F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EDD00F-0998-9EBE-775D-DBDA8A82077B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110117-1E13-313B-7EEB-472169C2DC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48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3481E-C816-5B19-EEA1-4FD9F925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4B262E-9D1D-5ECC-60A0-0E1ED7556D09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B6E56985-01E5-A2AA-8C8B-9277350A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090A4461-D66C-1CC0-EC5B-468D8CF523E1}"/>
              </a:ext>
            </a:extLst>
          </p:cNvPr>
          <p:cNvSpPr txBox="1"/>
          <p:nvPr/>
        </p:nvSpPr>
        <p:spPr>
          <a:xfrm>
            <a:off x="1412875" y="2130425"/>
            <a:ext cx="7445990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AU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Conclusion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CFDD6517-876D-EB36-05C9-6C4D05C60A45}"/>
              </a:ext>
            </a:extLst>
          </p:cNvPr>
          <p:cNvSpPr txBox="1"/>
          <p:nvPr/>
        </p:nvSpPr>
        <p:spPr>
          <a:xfrm>
            <a:off x="1412875" y="3159193"/>
            <a:ext cx="10774363" cy="2854628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Key Takeaways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Evolved from COVID-era inverse correlations in discrete data sets to AI-LLM -driven data aggregation, visualization, forecasting from existing sensors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Vibe coding + public API’s enabled no-new sensor, scalable dashboards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Proxies (PM, pollen) can provide useful/predictive health intelligence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Empowers public health in data-scarce regions/locations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Extensible to Web3 and/or blockchain and </a:t>
            </a:r>
            <a:r>
              <a:rPr lang="en-US" sz="240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DePIN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, Solana </a:t>
            </a:r>
            <a:r>
              <a:rPr lang="en-US" sz="2400" dirty="0" err="1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dApps</a:t>
            </a: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A15B4B-1AD3-380E-C55B-01688B838D9D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C20BED51-5541-0FA4-46A4-10A285B97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Future Looking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1424311B-F461-D381-26A7-DFB36E24B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11C2FC07-1AEC-C65E-5590-D7351E2203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BBF426E1-9718-8FA3-9727-91355051F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C60AEAC7-6031-7001-58DE-2D00C4B00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20F6112-E92D-395B-12BB-9811577A5C36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29701E-8881-561E-6B73-2B0917935443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35DCB039-23E1-BD6B-4639-CF68E6582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A1D850D-5798-1846-1C49-770482B85D3D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9FA310-0D0B-06AE-D223-580C30B679D6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4CD0A2-1B61-9C19-15CA-3E1EB1C0A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6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A4DF3-9B6A-EA28-93A0-48DF4588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D7178D-38B7-A070-F79E-CC36790CDE4E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34B92F1D-1C1E-75FB-CB3E-234E4AA1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object 26">
            <a:extLst>
              <a:ext uri="{FF2B5EF4-FFF2-40B4-BE49-F238E27FC236}">
                <a16:creationId xmlns:a16="http://schemas.microsoft.com/office/drawing/2014/main" id="{668E476D-719F-BAF9-3B17-4BC9A95EB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Examples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08D08852-2497-DB4C-F4C5-4981B0F40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AB599639-57DC-327A-4F47-9836E79C55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0D8A8AB8-3E0E-5731-6CAE-F8F9ECAB5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FB3FC648-5DFC-67DF-B41C-65AC4FE7E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0DF13C-634A-4CEF-FCD0-23412CAD95DE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BF3336-B6D2-D8AB-5D9F-539F93ECAFDF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9EFDE6EF-5D81-6C61-6494-0E01D590E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D108116-C2CB-206C-74BF-86D211C379AC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9CBBEF-EAB3-0CFB-B859-27599816BD73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EEC8A-40D6-53FD-2EF3-403695697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26718C-FABE-7DD1-C061-BCB44B068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8520" y="1557716"/>
            <a:ext cx="6485359" cy="44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16A22-4025-9468-FD49-CB9F9A6B6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B2A970-1345-0FFA-EF5F-86C184233F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9D78CCC8-B431-7EE4-3F89-E52F8F71B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3" y="2498725"/>
            <a:ext cx="89836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What if you could use AI to predict your asthma risk or your ILI risk?</a:t>
            </a:r>
          </a:p>
          <a:p>
            <a:pPr eaLnBrk="1" hangingPunct="1">
              <a:lnSpc>
                <a:spcPct val="90000"/>
              </a:lnSpc>
            </a:pPr>
            <a:endParaRPr lang="en-AU" altLang="en-US" sz="4800" b="1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2CA05-2063-2319-9203-0FC8929F14A7}"/>
              </a:ext>
            </a:extLst>
          </p:cNvPr>
          <p:cNvSpPr/>
          <p:nvPr/>
        </p:nvSpPr>
        <p:spPr>
          <a:xfrm>
            <a:off x="11113" y="4763"/>
            <a:ext cx="12169775" cy="1387474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66370614-0810-5268-FC31-20CC6EA2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5" y="476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38FD35-B20B-1874-F448-508D88815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95" y="206375"/>
            <a:ext cx="2249250" cy="8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97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198FA-C4F6-DBE2-EDD4-BA12441F1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05428A-ABD6-F96F-73D1-416EFB9890EE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26056081-F936-D378-1DFA-2A581DC4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object 26">
            <a:extLst>
              <a:ext uri="{FF2B5EF4-FFF2-40B4-BE49-F238E27FC236}">
                <a16:creationId xmlns:a16="http://schemas.microsoft.com/office/drawing/2014/main" id="{B314F9AD-72F4-EC03-6C3A-A2385B1D4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Examples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7DDC7DDF-B59D-ECC2-35B6-08977E884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D38E4064-6655-11E5-C908-517ED86D0B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FAFA550D-04B9-EA99-D242-0D79CB0ED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CB294F71-9951-2159-1099-E83EF713C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C17742-681B-5DF3-41D1-CE087BF83394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813D6D-5AE2-E9E4-A4C4-85FB0B9C950C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F4A27E7A-ECED-4928-5A0C-44326008F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800BB9-2897-D621-28A2-280B647CF9D1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B40A09-04BE-BFC6-79CF-32D45304F95B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A58EAF-2940-04C9-5F44-4030443E9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C13A2DF9-9452-397C-E9F6-A16E783F6F1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-1" b="54534"/>
          <a:stretch>
            <a:fillRect/>
          </a:stretch>
        </p:blipFill>
        <p:spPr>
          <a:xfrm>
            <a:off x="6994697" y="1513336"/>
            <a:ext cx="4373368" cy="4320000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FFD2FD88-415B-36E8-EF30-5F2388A88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48597"/>
          <a:stretch>
            <a:fillRect/>
          </a:stretch>
        </p:blipFill>
        <p:spPr>
          <a:xfrm>
            <a:off x="338021" y="1411888"/>
            <a:ext cx="4859283" cy="465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35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605DE-7B63-FF8E-DEF2-6CA5E5CF7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A8AE21-8C13-CBD8-7B2E-F61403AE1264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C737DFA7-55E8-FDC2-4371-07A95260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object 26">
            <a:extLst>
              <a:ext uri="{FF2B5EF4-FFF2-40B4-BE49-F238E27FC236}">
                <a16:creationId xmlns:a16="http://schemas.microsoft.com/office/drawing/2014/main" id="{F6F944A1-AC82-AD27-EDE8-4FE37F7B0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AU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Examples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13725E7A-715C-FB4F-B671-054FABE04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2EC079C7-8D5F-6146-DBEA-73A2AF773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ED9F6AB4-1D2F-1315-405B-D8B1B5CC2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EB829BBB-6FDA-2046-11B4-B602F50E4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4A2FE5-0412-83F2-9DB0-8A04AB2F1307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DDEE60-8EF4-394C-DCA0-45D71B0B493A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90B2ABE2-1410-8FD9-5381-0BADA3417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2A5A19C-F940-BEE2-F0DF-4562715799E3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BA2281-AF49-F47B-B908-40954C90E68F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07EF45E-128D-D432-C549-EB8826653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10" name="Picture 9" descr="A graph of various colored lines&#10;&#10;AI-generated content may be incorrect.">
            <a:extLst>
              <a:ext uri="{FF2B5EF4-FFF2-40B4-BE49-F238E27FC236}">
                <a16:creationId xmlns:a16="http://schemas.microsoft.com/office/drawing/2014/main" id="{11F317DD-2DC7-F92E-A9B7-0EF2E5A98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2388" y="1617340"/>
            <a:ext cx="929769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87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C71D-81EA-1456-D976-B466BF4B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C0C6C8-6CF8-64CE-9672-070060E1BC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4475DA42-EAF3-7C17-0C5C-59EA08FA4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97" y="1864544"/>
            <a:ext cx="89836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Thank you </a:t>
            </a: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  <a:sym typeface="Wingdings" panose="05000000000000000000" pitchFamily="2" charset="2"/>
              </a:rPr>
              <a:t></a:t>
            </a:r>
            <a:endParaRPr lang="en-AU" altLang="en-US" sz="4800" b="1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AU" altLang="en-US" sz="4800" b="1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Cameron &amp; Bhavya</a:t>
            </a:r>
          </a:p>
          <a:p>
            <a:pPr eaLnBrk="1" hangingPunct="1">
              <a:lnSpc>
                <a:spcPct val="90000"/>
              </a:lnSpc>
            </a:pPr>
            <a:endParaRPr lang="en-AU" altLang="en-US" sz="4800" b="1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AU" altLang="en-US" sz="40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cameron@drcameronjones.com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4F081B-0E50-37A6-5C3C-7ECE1F79FBD9}"/>
              </a:ext>
            </a:extLst>
          </p:cNvPr>
          <p:cNvSpPr/>
          <p:nvPr/>
        </p:nvSpPr>
        <p:spPr>
          <a:xfrm>
            <a:off x="11113" y="4763"/>
            <a:ext cx="12169775" cy="1387474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3D493689-9F84-4413-2BBD-AB681BF21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5" y="476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2F8EDA-5DB8-CC60-4D2D-B8A948AF2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95" y="206375"/>
            <a:ext cx="2249250" cy="881285"/>
          </a:xfrm>
          <a:prstGeom prst="rect">
            <a:avLst/>
          </a:prstGeom>
        </p:spPr>
      </p:pic>
      <p:pic>
        <p:nvPicPr>
          <p:cNvPr id="6" name="Picture 5" descr="A child sitting at a desk using a computer&#10;&#10;AI-generated content may be incorrect.">
            <a:extLst>
              <a:ext uri="{FF2B5EF4-FFF2-40B4-BE49-F238E27FC236}">
                <a16:creationId xmlns:a16="http://schemas.microsoft.com/office/drawing/2014/main" id="{B6244193-1243-C144-1B9A-805DD569A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31" y="1538824"/>
            <a:ext cx="3879440" cy="517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0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38964-E8C3-0CEF-7EBC-19D537E0DD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E9E5A66B-4C7D-DA20-1193-802E76910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463" y="2498725"/>
            <a:ext cx="898366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Where did the science behind this idea come from? </a:t>
            </a:r>
          </a:p>
          <a:p>
            <a:pPr eaLnBrk="1" hangingPunct="1">
              <a:lnSpc>
                <a:spcPct val="90000"/>
              </a:lnSpc>
            </a:pPr>
            <a:endParaRPr lang="en-AU" altLang="en-US" sz="4800" b="1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AU" altLang="en-US" sz="4800" b="1" dirty="0">
                <a:solidFill>
                  <a:srgbClr val="00496B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Light" panose="020B0503030403020204" pitchFamily="34" charset="0"/>
              </a:rPr>
              <a:t>….It evolved from COVID-Era Research on Bioaerosols….</a:t>
            </a:r>
            <a:endParaRPr lang="en-US" altLang="en-US" sz="5400" b="1" dirty="0">
              <a:solidFill>
                <a:srgbClr val="00496B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Light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835B27-DD9F-AADD-6132-B5682EC6EDDE}"/>
              </a:ext>
            </a:extLst>
          </p:cNvPr>
          <p:cNvSpPr/>
          <p:nvPr/>
        </p:nvSpPr>
        <p:spPr>
          <a:xfrm>
            <a:off x="11113" y="4763"/>
            <a:ext cx="12169775" cy="1387474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D76A4E13-4EBC-B28A-1B02-443060C7A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5" y="476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71565-F72F-C7FB-5F0A-006137FBC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95" y="206375"/>
            <a:ext cx="2249250" cy="8812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0">
            <a:extLst>
              <a:ext uri="{FF2B5EF4-FFF2-40B4-BE49-F238E27FC236}">
                <a16:creationId xmlns:a16="http://schemas.microsoft.com/office/drawing/2014/main" id="{C7A3122F-7CE6-9A0D-2FBA-34999307D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Picture 3">
            <a:extLst>
              <a:ext uri="{FF2B5EF4-FFF2-40B4-BE49-F238E27FC236}">
                <a16:creationId xmlns:a16="http://schemas.microsoft.com/office/drawing/2014/main" id="{385E9EB3-D074-FDEB-B8E6-DD8D9D63B4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65E1D-7868-0549-24A0-885B4791758B}"/>
              </a:ext>
            </a:extLst>
          </p:cNvPr>
          <p:cNvSpPr/>
          <p:nvPr/>
        </p:nvSpPr>
        <p:spPr>
          <a:xfrm>
            <a:off x="-4762" y="2413"/>
            <a:ext cx="5707062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148" name="Picture 5">
            <a:extLst>
              <a:ext uri="{FF2B5EF4-FFF2-40B4-BE49-F238E27FC236}">
                <a16:creationId xmlns:a16="http://schemas.microsoft.com/office/drawing/2014/main" id="{84648746-EA01-CD79-E3DF-F815B0EC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5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FA3A0F0C-EB6F-02B5-6FFD-8524CA19E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9">
            <a:extLst>
              <a:ext uri="{FF2B5EF4-FFF2-40B4-BE49-F238E27FC236}">
                <a16:creationId xmlns:a16="http://schemas.microsoft.com/office/drawing/2014/main" id="{5015BE7E-4117-0F13-1434-6DD302008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79D62B-700B-98D7-3A67-33A0B9AC475D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A3819C-5C0B-D8F9-DAD8-7A32908496EC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6154" name="Picture 14">
            <a:extLst>
              <a:ext uri="{FF2B5EF4-FFF2-40B4-BE49-F238E27FC236}">
                <a16:creationId xmlns:a16="http://schemas.microsoft.com/office/drawing/2014/main" id="{3A2BCD9A-0672-FDA6-CE28-A863353FD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CEB442-88B7-D094-3F2E-AB24A8FCCEBD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C3DEAA-6768-3ABD-09A9-8ECD2183281E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9347C89B-89E2-3B72-DE3B-D1B7EAA931BA}"/>
              </a:ext>
            </a:extLst>
          </p:cNvPr>
          <p:cNvSpPr txBox="1"/>
          <p:nvPr/>
        </p:nvSpPr>
        <p:spPr>
          <a:xfrm>
            <a:off x="1412875" y="2363216"/>
            <a:ext cx="10651306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3600" spc="70" dirty="0">
                <a:solidFill>
                  <a:srgbClr val="00496B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Original Hypothesis During COVID-19 (2020-2021)</a:t>
            </a:r>
            <a:endParaRPr sz="3600" dirty="0">
              <a:solidFill>
                <a:srgbClr val="00496B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6159" name="object 26">
            <a:extLst>
              <a:ext uri="{FF2B5EF4-FFF2-40B4-BE49-F238E27FC236}">
                <a16:creationId xmlns:a16="http://schemas.microsoft.com/office/drawing/2014/main" id="{C1EF9AE0-71CD-632D-6CC2-5FC36EBAC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13658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B</a:t>
            </a:r>
            <a:r>
              <a:rPr lang="en-AU" altLang="en-US" sz="4000" b="1" dirty="0" err="1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ioaerosols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DD02B-C029-4AAB-BF3E-E3052B5E6F8C}"/>
              </a:ext>
            </a:extLst>
          </p:cNvPr>
          <p:cNvCxnSpPr>
            <a:cxnSpLocks/>
          </p:cNvCxnSpPr>
          <p:nvPr/>
        </p:nvCxnSpPr>
        <p:spPr>
          <a:xfrm>
            <a:off x="1457325" y="3112516"/>
            <a:ext cx="6870700" cy="0"/>
          </a:xfrm>
          <a:prstGeom prst="line">
            <a:avLst/>
          </a:prstGeom>
          <a:ln w="19050">
            <a:solidFill>
              <a:srgbClr val="A5BE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E710171-5BED-4264-A0E3-5252A1DA26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3" name="Picture 2" descr="A person wearing a hazmat suit spraying chemicals&#10;&#10;AI-generated content may be incorrect.">
            <a:extLst>
              <a:ext uri="{FF2B5EF4-FFF2-40B4-BE49-F238E27FC236}">
                <a16:creationId xmlns:a16="http://schemas.microsoft.com/office/drawing/2014/main" id="{8E433E60-1205-B4F4-2F61-728DAB4330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1770" y="3192406"/>
            <a:ext cx="3644894" cy="2770119"/>
          </a:xfrm>
          <a:prstGeom prst="rect">
            <a:avLst/>
          </a:prstGeom>
        </p:spPr>
      </p:pic>
      <p:pic>
        <p:nvPicPr>
          <p:cNvPr id="7" name="Picture 6" descr="A screenshot of a video&#10;&#10;AI-generated content may be incorrect.">
            <a:extLst>
              <a:ext uri="{FF2B5EF4-FFF2-40B4-BE49-F238E27FC236}">
                <a16:creationId xmlns:a16="http://schemas.microsoft.com/office/drawing/2014/main" id="{DA9D250B-FDB7-207D-3369-D803A2E53A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2345" y="3192406"/>
            <a:ext cx="3700389" cy="2832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5E8634-827A-F250-F648-E0EB202B811E}"/>
              </a:ext>
            </a:extLst>
          </p:cNvPr>
          <p:cNvSpPr txBox="1"/>
          <p:nvPr/>
        </p:nvSpPr>
        <p:spPr>
          <a:xfrm>
            <a:off x="9266332" y="1854627"/>
            <a:ext cx="2770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www.youtube.com</a:t>
            </a:r>
            <a:r>
              <a:rPr lang="en-US" sz="1000" dirty="0"/>
              <a:t>/@</a:t>
            </a:r>
            <a:r>
              <a:rPr lang="en-US" sz="1000" dirty="0" err="1"/>
              <a:t>DrCameronJones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8542B-6F3A-E2DB-27D5-C2288F79F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0">
            <a:extLst>
              <a:ext uri="{FF2B5EF4-FFF2-40B4-BE49-F238E27FC236}">
                <a16:creationId xmlns:a16="http://schemas.microsoft.com/office/drawing/2014/main" id="{9D31081B-924E-B7EA-3D4A-04F1CCC38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Picture 3">
            <a:extLst>
              <a:ext uri="{FF2B5EF4-FFF2-40B4-BE49-F238E27FC236}">
                <a16:creationId xmlns:a16="http://schemas.microsoft.com/office/drawing/2014/main" id="{4D27A864-4015-F62C-9978-9C645EB890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DABC2-0022-075B-1482-C7D44C469B1A}"/>
              </a:ext>
            </a:extLst>
          </p:cNvPr>
          <p:cNvSpPr/>
          <p:nvPr/>
        </p:nvSpPr>
        <p:spPr>
          <a:xfrm>
            <a:off x="-4762" y="2413"/>
            <a:ext cx="5707062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148" name="Picture 5">
            <a:extLst>
              <a:ext uri="{FF2B5EF4-FFF2-40B4-BE49-F238E27FC236}">
                <a16:creationId xmlns:a16="http://schemas.microsoft.com/office/drawing/2014/main" id="{57BEADAE-9E9E-3592-FDB0-D35AD37B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5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7583907C-50A9-BDB9-12A7-A9F6CD271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9">
            <a:extLst>
              <a:ext uri="{FF2B5EF4-FFF2-40B4-BE49-F238E27FC236}">
                <a16:creationId xmlns:a16="http://schemas.microsoft.com/office/drawing/2014/main" id="{5D588F13-1B6B-E898-4A5F-68AC24C0C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707459-D029-83E9-FE9A-42F124FC4B4E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D70490-2C4A-DD70-3F8E-FCB6076FAA3D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6154" name="Picture 14">
            <a:extLst>
              <a:ext uri="{FF2B5EF4-FFF2-40B4-BE49-F238E27FC236}">
                <a16:creationId xmlns:a16="http://schemas.microsoft.com/office/drawing/2014/main" id="{D959DF54-A5C2-4EB3-EFAD-0F597FAD5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2BE000-00D7-47F4-1A1B-020E3893A66E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6F699-1065-44D6-529D-F63066DE1B7A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3C58F3D0-E4CF-FD8C-29CB-872149777DF4}"/>
              </a:ext>
            </a:extLst>
          </p:cNvPr>
          <p:cNvSpPr txBox="1"/>
          <p:nvPr/>
        </p:nvSpPr>
        <p:spPr>
          <a:xfrm>
            <a:off x="1412875" y="2363216"/>
            <a:ext cx="10651306" cy="566822"/>
          </a:xfrm>
          <a:prstGeom prst="rect">
            <a:avLst/>
          </a:prstGeom>
        </p:spPr>
        <p:txBody>
          <a:bodyPr wrap="square"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3600" spc="70" dirty="0">
                <a:solidFill>
                  <a:srgbClr val="00496B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Original Hypothesis During COVID-19 (2020-2021)</a:t>
            </a:r>
            <a:endParaRPr sz="3600" dirty="0">
              <a:solidFill>
                <a:srgbClr val="00496B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6158" name="object 21">
            <a:extLst>
              <a:ext uri="{FF2B5EF4-FFF2-40B4-BE49-F238E27FC236}">
                <a16:creationId xmlns:a16="http://schemas.microsoft.com/office/drawing/2014/main" id="{DBFD5E2C-7BA8-2391-A6E0-7BF4120FD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3514726"/>
            <a:ext cx="7466013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3257550" algn="l"/>
              </a:tabLst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257550" algn="l"/>
              </a:tabLst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257550" algn="l"/>
              </a:tabLst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257550" algn="l"/>
              </a:tabLs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257550" algn="l"/>
              </a:tabLs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257550" algn="l"/>
              </a:tabLs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257550" algn="l"/>
              </a:tabLs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257550" algn="l"/>
              </a:tabLs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257550" algn="l"/>
              </a:tabLs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en-US" sz="2400" dirty="0">
                <a:solidFill>
                  <a:srgbClr val="00496B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 panose="020B0503030403020204" pitchFamily="34" charset="0"/>
              </a:rPr>
              <a:t>Grounded in hygiene hypothesis: Exposure to non-pathogenic bioaerosols (e.g., mould spores, pollen) may condition immune responses and inversely correlate with respiratory viruses like influenza-like illnesses (ILIs) and COVID-19.</a:t>
            </a:r>
          </a:p>
        </p:txBody>
      </p:sp>
      <p:sp>
        <p:nvSpPr>
          <p:cNvPr id="6159" name="object 26">
            <a:extLst>
              <a:ext uri="{FF2B5EF4-FFF2-40B4-BE49-F238E27FC236}">
                <a16:creationId xmlns:a16="http://schemas.microsoft.com/office/drawing/2014/main" id="{E15DD98C-1703-D14E-E546-D2C7BF329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13658"/>
            <a:ext cx="4779963" cy="3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B</a:t>
            </a:r>
            <a:r>
              <a:rPr lang="en-AU" altLang="en-US" sz="4000" b="1" dirty="0" err="1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ioaerosols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49BBA5-4898-7FCA-6B54-B863CB167C71}"/>
              </a:ext>
            </a:extLst>
          </p:cNvPr>
          <p:cNvCxnSpPr>
            <a:cxnSpLocks/>
          </p:cNvCxnSpPr>
          <p:nvPr/>
        </p:nvCxnSpPr>
        <p:spPr>
          <a:xfrm>
            <a:off x="1457325" y="3112516"/>
            <a:ext cx="6870700" cy="0"/>
          </a:xfrm>
          <a:prstGeom prst="line">
            <a:avLst/>
          </a:prstGeom>
          <a:ln w="19050">
            <a:solidFill>
              <a:srgbClr val="A5BE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1E9FE9E-9B72-14F1-BCE0-C7D1585C5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37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5E94F7-EE58-C902-5D16-2E3AF3DE9DB4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08B70FA5-AA46-A3A9-E52A-2F65F54B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0">
            <a:extLst>
              <a:ext uri="{FF2B5EF4-FFF2-40B4-BE49-F238E27FC236}">
                <a16:creationId xmlns:a16="http://schemas.microsoft.com/office/drawing/2014/main" id="{6CA76821-0FD4-EFFF-C439-B6BCCCE25246}"/>
              </a:ext>
            </a:extLst>
          </p:cNvPr>
          <p:cNvSpPr txBox="1"/>
          <p:nvPr/>
        </p:nvSpPr>
        <p:spPr>
          <a:xfrm>
            <a:off x="1412875" y="2130425"/>
            <a:ext cx="4913313" cy="5667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3600" spc="70" dirty="0">
                <a:solidFill>
                  <a:srgbClr val="A5BE0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Key Studies</a:t>
            </a:r>
            <a:endParaRPr sz="3600" dirty="0">
              <a:solidFill>
                <a:srgbClr val="A5BE0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sp>
        <p:nvSpPr>
          <p:cNvPr id="3" name="object 21">
            <a:extLst>
              <a:ext uri="{FF2B5EF4-FFF2-40B4-BE49-F238E27FC236}">
                <a16:creationId xmlns:a16="http://schemas.microsoft.com/office/drawing/2014/main" id="{5915AD5B-F8EB-CB17-E0F8-E700B2994A20}"/>
              </a:ext>
            </a:extLst>
          </p:cNvPr>
          <p:cNvSpPr txBox="1"/>
          <p:nvPr/>
        </p:nvSpPr>
        <p:spPr>
          <a:xfrm>
            <a:off x="1412875" y="3240088"/>
            <a:ext cx="7026275" cy="154144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300"/>
              </a:spcAft>
              <a:tabLst>
                <a:tab pos="3258820" algn="l"/>
              </a:tabLst>
              <a:defRPr/>
            </a:pPr>
            <a:r>
              <a:rPr lang="en-AU" sz="2400" b="1" spc="-5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Shah et al. (2021a, 2021b)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3258820" algn="l"/>
              </a:tabLst>
              <a:defRPr/>
            </a:pPr>
            <a:r>
              <a:rPr lang="en-US" sz="240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Inverse correlations between pollen/mould and ILI/COVID-19 ED visits in Chicago; competition for TLR4 receptors</a:t>
            </a:r>
            <a:r>
              <a:rPr sz="2400" spc="-10" dirty="0">
                <a:solidFill>
                  <a:srgbClr val="156082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. </a:t>
            </a:r>
            <a:endParaRPr lang="en-AU" sz="2400" spc="-10" dirty="0">
              <a:solidFill>
                <a:srgbClr val="156082"/>
              </a:solidFill>
              <a:latin typeface="Roboto" panose="02000000000000000000" pitchFamily="2" charset="0"/>
              <a:ea typeface="Roboto" panose="02000000000000000000" pitchFamily="2" charset="0"/>
              <a:cs typeface="Source Sans Pr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CB81D-D7E7-3269-119B-FA5AE529AF15}"/>
              </a:ext>
            </a:extLst>
          </p:cNvPr>
          <p:cNvCxnSpPr>
            <a:cxnSpLocks/>
          </p:cNvCxnSpPr>
          <p:nvPr/>
        </p:nvCxnSpPr>
        <p:spPr>
          <a:xfrm>
            <a:off x="1457325" y="2894013"/>
            <a:ext cx="6870700" cy="0"/>
          </a:xfrm>
          <a:prstGeom prst="line">
            <a:avLst/>
          </a:prstGeom>
          <a:ln w="19050">
            <a:solidFill>
              <a:srgbClr val="90E0E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08" name="object 26">
            <a:extLst>
              <a:ext uri="{FF2B5EF4-FFF2-40B4-BE49-F238E27FC236}">
                <a16:creationId xmlns:a16="http://schemas.microsoft.com/office/drawing/2014/main" id="{00FAFA19-7C70-1AE8-2AFD-8429994EA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65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B</a:t>
            </a:r>
            <a:r>
              <a:rPr lang="en-AU" altLang="en-US" sz="4000" b="1" dirty="0" err="1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ioaerosols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4BAE1562-B414-CF52-DD3A-7E89E9D6D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79536799-39EF-6253-8F39-F05765F61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D2FDEA61-2DE7-7160-991D-8C0144F5B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F44F3719-9FBB-B3B0-73A1-81CB40D1C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94A506-EF54-EDCE-3A61-45DB0FB0CDEC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EA3F06-DBA2-0CF3-AA49-15EAA53F2D3C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E4900AE8-E296-3641-5AD7-9F2F7DFD0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3FC5AF-D317-229F-2D02-CA1DE35594B0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8AF398-B13A-0D86-320C-45C2FF681E0E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793F80-B7F8-6052-5860-CD428E1A2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AA96DE8E-F148-4210-B8F1-26880D07C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6123" y="1708987"/>
            <a:ext cx="2829229" cy="3998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ACF1E-588F-AF55-593D-44023299DF24}"/>
              </a:ext>
            </a:extLst>
          </p:cNvPr>
          <p:cNvSpPr txBox="1"/>
          <p:nvPr/>
        </p:nvSpPr>
        <p:spPr>
          <a:xfrm>
            <a:off x="7224825" y="5682636"/>
            <a:ext cx="459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https://doi.org/10.3390/pathogens10091204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3F698-27FB-D5B0-FD88-996B551A2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23B1CC-29A4-D8BF-C235-86453027DA52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4568366F-BA11-F879-2C0F-4178782F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object 26">
            <a:extLst>
              <a:ext uri="{FF2B5EF4-FFF2-40B4-BE49-F238E27FC236}">
                <a16:creationId xmlns:a16="http://schemas.microsoft.com/office/drawing/2014/main" id="{E6746178-713E-ADE9-7B0B-2C341B129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65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B</a:t>
            </a:r>
            <a:r>
              <a:rPr lang="en-AU" altLang="en-US" sz="4000" b="1" dirty="0" err="1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ioaerosols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F6F12A49-AAC4-6938-CC28-1D479E8C9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703CC153-AE9D-27A0-4A16-B4C03C7F13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B0B36C32-844C-711A-9041-F0C19F387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11ED198E-4E01-8B13-0241-EB1D9AFA7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631439-F38E-A180-DF75-B8B6AAB0F1B2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EE1E2D-4A67-AA6B-D53B-511BAE70A4A3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6D47863C-A475-E88F-10D5-B2637E767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5E70C5-E901-B2A2-3EAB-B0707289CB0C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27F500-CE5F-A3FB-8F53-819F5F0D05EB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80BEE38-F454-E41A-8C08-6A33F00AA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8" name="Picture 7" descr="A graph of mold and pollen&#10;&#10;AI-generated content may be incorrect.">
            <a:extLst>
              <a:ext uri="{FF2B5EF4-FFF2-40B4-BE49-F238E27FC236}">
                <a16:creationId xmlns:a16="http://schemas.microsoft.com/office/drawing/2014/main" id="{ECE455C3-D66C-B587-1387-9C93F6C9B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0811" y="1427313"/>
            <a:ext cx="682085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7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111E9-8664-D55D-0849-9F42954A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A56000-ABD5-EC8C-8B05-0BDA8FE56B58}"/>
              </a:ext>
            </a:extLst>
          </p:cNvPr>
          <p:cNvSpPr/>
          <p:nvPr/>
        </p:nvSpPr>
        <p:spPr>
          <a:xfrm>
            <a:off x="-4763" y="2413"/>
            <a:ext cx="12207876" cy="1387475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402341F5-F432-FF13-655E-0E30A60A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2413"/>
            <a:ext cx="66246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object 26">
            <a:extLst>
              <a:ext uri="{FF2B5EF4-FFF2-40B4-BE49-F238E27FC236}">
                <a16:creationId xmlns:a16="http://schemas.microsoft.com/office/drawing/2014/main" id="{F52B9DA3-6AC3-EFF4-1C64-EA90C2A77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809625"/>
            <a:ext cx="4779963" cy="65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ts val="100"/>
              </a:spcBef>
              <a:buNone/>
            </a:pPr>
            <a:r>
              <a:rPr lang="en-US" altLang="en-US" sz="4000" b="1" dirty="0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B</a:t>
            </a:r>
            <a:r>
              <a:rPr lang="en-AU" altLang="en-US" sz="4000" b="1" dirty="0" err="1">
                <a:solidFill>
                  <a:schemeClr val="bg1"/>
                </a:solidFill>
                <a:latin typeface="Source Serif 4 SemiBold" panose="02040603050405020204" pitchFamily="18" charset="0"/>
                <a:ea typeface="Source Serif 4 SemiBold" panose="02040603050405020204" pitchFamily="18" charset="0"/>
                <a:cs typeface="SourceSansPro-Semibold" panose="020B0503030403020204" pitchFamily="34" charset="0"/>
              </a:rPr>
              <a:t>ioaerosols</a:t>
            </a: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  <a:p>
            <a:pPr eaLnBrk="1" hangingPunct="1">
              <a:lnSpc>
                <a:spcPts val="2200"/>
              </a:lnSpc>
              <a:spcBef>
                <a:spcPts val="100"/>
              </a:spcBef>
              <a:buFontTx/>
              <a:buNone/>
            </a:pPr>
            <a:endParaRPr lang="en-US" altLang="en-US" sz="4000" b="1" dirty="0">
              <a:solidFill>
                <a:schemeClr val="bg1"/>
              </a:solidFill>
              <a:latin typeface="Source Serif 4 SemiBold" panose="02040603050405020204" pitchFamily="18" charset="0"/>
              <a:ea typeface="Source Serif 4 SemiBold" panose="02040603050405020204" pitchFamily="18" charset="0"/>
              <a:cs typeface="SourceSansPro-Semibold" panose="020B0503030403020204" pitchFamily="34" charset="0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5312D579-8493-C372-AD21-5EC163163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885" r="28373" b="64484"/>
          <a:stretch>
            <a:fillRect/>
          </a:stretch>
        </p:blipFill>
        <p:spPr bwMode="auto">
          <a:xfrm>
            <a:off x="511175" y="6026851"/>
            <a:ext cx="3779838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3">
            <a:extLst>
              <a:ext uri="{FF2B5EF4-FFF2-40B4-BE49-F238E27FC236}">
                <a16:creationId xmlns:a16="http://schemas.microsoft.com/office/drawing/2014/main" id="{686E675B-FBFC-AA5A-83AE-38DCA1FDCC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763" y="6026851"/>
            <a:ext cx="121920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6" name="Picture 8" descr="A window with trees outside&#10;&#10;AI-generated content may be incorrect.">
            <a:extLst>
              <a:ext uri="{FF2B5EF4-FFF2-40B4-BE49-F238E27FC236}">
                <a16:creationId xmlns:a16="http://schemas.microsoft.com/office/drawing/2014/main" id="{30C6D9C5-F003-059F-ED2B-C0A42115F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44881" r="16928" b="42371"/>
          <a:stretch>
            <a:fillRect/>
          </a:stretch>
        </p:blipFill>
        <p:spPr bwMode="auto">
          <a:xfrm>
            <a:off x="7038976" y="6026851"/>
            <a:ext cx="3713163" cy="8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0DCC32DD-4716-783B-DA88-5CD8AA514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51" r="36225" b="35129"/>
          <a:stretch>
            <a:fillRect/>
          </a:stretch>
        </p:blipFill>
        <p:spPr bwMode="auto">
          <a:xfrm>
            <a:off x="5702300" y="6026851"/>
            <a:ext cx="2410618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6F215E-942E-8DBF-7531-0024ECD829DB}"/>
              </a:ext>
            </a:extLst>
          </p:cNvPr>
          <p:cNvSpPr/>
          <p:nvPr/>
        </p:nvSpPr>
        <p:spPr>
          <a:xfrm>
            <a:off x="9917260" y="6026851"/>
            <a:ext cx="2271566" cy="852487"/>
          </a:xfrm>
          <a:prstGeom prst="rect">
            <a:avLst/>
          </a:prstGeom>
          <a:solidFill>
            <a:srgbClr val="0049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3FBAB-C917-2D07-0A5F-88CB94A4D38A}"/>
              </a:ext>
            </a:extLst>
          </p:cNvPr>
          <p:cNvSpPr/>
          <p:nvPr/>
        </p:nvSpPr>
        <p:spPr>
          <a:xfrm>
            <a:off x="3711575" y="6026851"/>
            <a:ext cx="812800" cy="850074"/>
          </a:xfrm>
          <a:prstGeom prst="rect">
            <a:avLst/>
          </a:prstGeom>
          <a:solidFill>
            <a:srgbClr val="A5BE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0D294E3E-B8A3-E71A-DFD3-9F5E2CF60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31853" r="-33195" b="43693"/>
          <a:stretch>
            <a:fillRect/>
          </a:stretch>
        </p:blipFill>
        <p:spPr bwMode="auto">
          <a:xfrm>
            <a:off x="4524375" y="6026851"/>
            <a:ext cx="253365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1F1214B-2EDF-039C-05A1-6671DDF8607D}"/>
              </a:ext>
            </a:extLst>
          </p:cNvPr>
          <p:cNvSpPr/>
          <p:nvPr/>
        </p:nvSpPr>
        <p:spPr>
          <a:xfrm>
            <a:off x="7900989" y="6026851"/>
            <a:ext cx="544513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43DFBD-1311-788A-3E93-5949CB5A5D73}"/>
              </a:ext>
            </a:extLst>
          </p:cNvPr>
          <p:cNvSpPr/>
          <p:nvPr/>
        </p:nvSpPr>
        <p:spPr>
          <a:xfrm>
            <a:off x="-6351" y="6026851"/>
            <a:ext cx="563564" cy="850074"/>
          </a:xfrm>
          <a:prstGeom prst="rect">
            <a:avLst/>
          </a:prstGeom>
          <a:solidFill>
            <a:srgbClr val="90E0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CD16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D31C39-6169-62FE-8750-9851B5D62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9732" y="6140543"/>
            <a:ext cx="1519236" cy="595256"/>
          </a:xfrm>
          <a:prstGeom prst="rect">
            <a:avLst/>
          </a:prstGeom>
        </p:spPr>
      </p:pic>
      <p:pic>
        <p:nvPicPr>
          <p:cNvPr id="6" name="Picture 5" descr="A graph of a patient's emergency department&#10;&#10;AI-generated content may be incorrect.">
            <a:extLst>
              <a:ext uri="{FF2B5EF4-FFF2-40B4-BE49-F238E27FC236}">
                <a16:creationId xmlns:a16="http://schemas.microsoft.com/office/drawing/2014/main" id="{77EEBF67-1BCB-BCC7-B11F-9AFC33067C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083" y="1827653"/>
            <a:ext cx="5645411" cy="3544256"/>
          </a:xfrm>
          <a:prstGeom prst="rect">
            <a:avLst/>
          </a:prstGeom>
        </p:spPr>
      </p:pic>
      <p:pic>
        <p:nvPicPr>
          <p:cNvPr id="9" name="Picture 8" descr="A graph of mold and mold&#10;&#10;AI-generated content may be incorrect.">
            <a:extLst>
              <a:ext uri="{FF2B5EF4-FFF2-40B4-BE49-F238E27FC236}">
                <a16:creationId xmlns:a16="http://schemas.microsoft.com/office/drawing/2014/main" id="{7F0576E7-9656-8599-8186-2E905DFD8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0619" y="1805928"/>
            <a:ext cx="5917005" cy="36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37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SANZ Conference Template" id="{97E6D6B6-9612-9E43-90A3-856B98F9175D}" vid="{63425C16-EC88-4C49-A533-BE47ACF951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56BABD395F6A499245DEE4B0C8CAA1" ma:contentTypeVersion="18" ma:contentTypeDescription="Create a new document." ma:contentTypeScope="" ma:versionID="a66f8f65e6e34e322a7124eba5110451">
  <xsd:schema xmlns:xsd="http://www.w3.org/2001/XMLSchema" xmlns:xs="http://www.w3.org/2001/XMLSchema" xmlns:p="http://schemas.microsoft.com/office/2006/metadata/properties" xmlns:ns2="f9732849-bdee-4db9-97dc-18a374dbe457" xmlns:ns3="89de76fa-94b5-468e-9ef9-bd25e7081ef1" targetNamespace="http://schemas.microsoft.com/office/2006/metadata/properties" ma:root="true" ma:fieldsID="b8661837e3339787d76041c0d9593965" ns2:_="" ns3:_="">
    <xsd:import namespace="f9732849-bdee-4db9-97dc-18a374dbe457"/>
    <xsd:import namespace="89de76fa-94b5-468e-9ef9-bd25e7081e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32849-bdee-4db9-97dc-18a374dbe4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818f82d-1c8b-4b0d-8124-cbce435aac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de76fa-94b5-468e-9ef9-bd25e7081ef1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70ddb78-6cb7-4f68-b4e1-d5de83708f2f}" ma:internalName="TaxCatchAll" ma:showField="CatchAllData" ma:web="89de76fa-94b5-468e-9ef9-bd25e7081ef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9732849-bdee-4db9-97dc-18a374dbe457">
      <Terms xmlns="http://schemas.microsoft.com/office/infopath/2007/PartnerControls"/>
    </lcf76f155ced4ddcb4097134ff3c332f>
    <TaxCatchAll xmlns="89de76fa-94b5-468e-9ef9-bd25e7081ef1" xsi:nil="true"/>
  </documentManagement>
</p:properties>
</file>

<file path=customXml/itemProps1.xml><?xml version="1.0" encoding="utf-8"?>
<ds:datastoreItem xmlns:ds="http://schemas.openxmlformats.org/officeDocument/2006/customXml" ds:itemID="{98B0B590-AB98-4717-9994-1E6B58DBD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732849-bdee-4db9-97dc-18a374dbe457"/>
    <ds:schemaRef ds:uri="89de76fa-94b5-468e-9ef9-bd25e7081e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75B5A6-4B5B-450C-9F7C-1A2F158AFF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D1B476-1B9D-4CFC-84E8-B8A94A37B919}">
  <ds:schemaRefs>
    <ds:schemaRef ds:uri="f9732849-bdee-4db9-97dc-18a374dbe457"/>
    <ds:schemaRef ds:uri="http://schemas.microsoft.com/office/2006/documentManagement/types"/>
    <ds:schemaRef ds:uri="http://www.w3.org/XML/1998/namespace"/>
    <ds:schemaRef ds:uri="89de76fa-94b5-468e-9ef9-bd25e7081ef1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3176</TotalTime>
  <Words>1230</Words>
  <Application>Microsoft Macintosh PowerPoint</Application>
  <PresentationFormat>Widescreen</PresentationFormat>
  <Paragraphs>155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Roboto</vt:lpstr>
      <vt:lpstr>Source Serif 4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Louise H</dc:creator>
  <cp:lastModifiedBy>Cameron Jones</cp:lastModifiedBy>
  <cp:revision>38</cp:revision>
  <cp:lastPrinted>2025-09-30T00:53:44Z</cp:lastPrinted>
  <dcterms:created xsi:type="dcterms:W3CDTF">2025-06-30T10:04:38Z</dcterms:created>
  <dcterms:modified xsi:type="dcterms:W3CDTF">2025-10-13T10:33:39Z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0x0101000156BABD395F6A499245DEE4B0C8CAA1</vt:lpwstr>
  </property>
  <property fmtid="{D5CDD505-2E9C-101B-9397-08002B2CF9AE}" pid="3" name="MediaServiceImageTags">
    <vt:lpwstr/>
  </property>
</Properties>
</file>